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4" r:id="rId3"/>
    <p:sldId id="297" r:id="rId4"/>
    <p:sldId id="298" r:id="rId5"/>
    <p:sldId id="258" r:id="rId6"/>
    <p:sldId id="257" r:id="rId7"/>
    <p:sldId id="259" r:id="rId8"/>
    <p:sldId id="261" r:id="rId9"/>
    <p:sldId id="260" r:id="rId10"/>
    <p:sldId id="262" r:id="rId11"/>
    <p:sldId id="263" r:id="rId12"/>
    <p:sldId id="265" r:id="rId13"/>
    <p:sldId id="266" r:id="rId14"/>
    <p:sldId id="267" r:id="rId15"/>
    <p:sldId id="282" r:id="rId16"/>
    <p:sldId id="264" r:id="rId17"/>
    <p:sldId id="300" r:id="rId18"/>
    <p:sldId id="268" r:id="rId19"/>
    <p:sldId id="269" r:id="rId20"/>
    <p:sldId id="302" r:id="rId21"/>
    <p:sldId id="303" r:id="rId22"/>
    <p:sldId id="304" r:id="rId23"/>
    <p:sldId id="307" r:id="rId24"/>
    <p:sldId id="308" r:id="rId25"/>
    <p:sldId id="313" r:id="rId26"/>
    <p:sldId id="305" r:id="rId27"/>
    <p:sldId id="271" r:id="rId28"/>
    <p:sldId id="309" r:id="rId29"/>
    <p:sldId id="273" r:id="rId30"/>
    <p:sldId id="310" r:id="rId31"/>
    <p:sldId id="311" r:id="rId32"/>
    <p:sldId id="279" r:id="rId33"/>
    <p:sldId id="31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2045729-D762-6B4F-B23D-A4DB10709D98}">
          <p14:sldIdLst>
            <p14:sldId id="256"/>
            <p14:sldId id="294"/>
            <p14:sldId id="297"/>
            <p14:sldId id="298"/>
            <p14:sldId id="258"/>
          </p14:sldIdLst>
        </p14:section>
        <p14:section name="Environment" id="{1D1FD77A-675E-D34F-939E-D8759E510B3C}">
          <p14:sldIdLst>
            <p14:sldId id="257"/>
            <p14:sldId id="259"/>
            <p14:sldId id="261"/>
            <p14:sldId id="260"/>
          </p14:sldIdLst>
        </p14:section>
        <p14:section name="MDP basic" id="{65779BAB-3488-D241-9941-73D795907585}">
          <p14:sldIdLst>
            <p14:sldId id="262"/>
            <p14:sldId id="263"/>
            <p14:sldId id="265"/>
            <p14:sldId id="266"/>
            <p14:sldId id="267"/>
            <p14:sldId id="282"/>
            <p14:sldId id="264"/>
          </p14:sldIdLst>
        </p14:section>
        <p14:section name="Decison-making on MDP" id="{1B16D0B5-25D6-2846-9D18-88D571DE9C17}">
          <p14:sldIdLst>
            <p14:sldId id="300"/>
            <p14:sldId id="268"/>
            <p14:sldId id="269"/>
            <p14:sldId id="302"/>
            <p14:sldId id="303"/>
            <p14:sldId id="304"/>
            <p14:sldId id="307"/>
            <p14:sldId id="308"/>
            <p14:sldId id="313"/>
          </p14:sldIdLst>
        </p14:section>
        <p14:section name="Value evaluation" id="{E417556A-846C-3A4A-9C0F-D6B13D57BA14}">
          <p14:sldIdLst>
            <p14:sldId id="305"/>
            <p14:sldId id="271"/>
            <p14:sldId id="309"/>
            <p14:sldId id="273"/>
            <p14:sldId id="310"/>
            <p14:sldId id="311"/>
            <p14:sldId id="279"/>
          </p14:sldIdLst>
        </p14:section>
        <p14:section name="Summary" id="{06CB876E-6AE5-F449-A2E6-B7D86712D7E2}">
          <p14:sldIdLst>
            <p14:sldId id="3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575"/>
  </p:normalViewPr>
  <p:slideViewPr>
    <p:cSldViewPr snapToGrid="0">
      <p:cViewPr>
        <p:scale>
          <a:sx n="135" d="100"/>
          <a:sy n="135" d="100"/>
        </p:scale>
        <p:origin x="288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9.jpeg>
</file>

<file path=ppt/media/image3.jpeg>
</file>

<file path=ppt/media/image30.jpeg>
</file>

<file path=ppt/media/image34.jpeg>
</file>

<file path=ppt/media/image38.png>
</file>

<file path=ppt/media/image39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4CFB6-34CE-300C-6867-88E6423E6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6C985-662C-E4CB-313C-088398C7C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4D23A-6A56-D76A-724C-3E4F8855F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5ECBA-19A8-0F9A-8F88-B89BE9C40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80D12-91AA-EFC2-FAB9-B7E24A6FC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81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7A717-D282-9DC8-72EE-49C33B799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66B70-F0C0-D6D1-73BC-24CCACE749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25286-163E-64E2-BF07-773FECFB2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273AF-1F36-9849-85DB-5396A4498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D08E9-79B7-A2C4-7DAE-C06CDBC9B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51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7B8001-8A01-B6E7-325E-A0D734E2A6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C519B4-5B78-F8BB-8E95-6AF84297D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A9ED2-E570-1493-E87B-8386001AB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04F8-D7F1-D123-F8B4-0E50F52CD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EA072-D1DE-5DC3-476B-89BA3E06A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532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A3271-F88A-49FC-36D2-B35DDC14C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F97BF-179E-8EFA-2923-FF3769524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A9649-F3AF-0268-638C-7AF7D8A9B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FFAA1-57FC-1A65-B4ED-8612FB508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6F15B-2EDA-7A72-45DC-0A5D635CC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11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73C47-0FF1-910F-21D8-95FBD1C8D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FA7D-50B9-64F5-1B04-A4F67550F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EC535-9285-E757-A856-47C4C98B1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AE4D2-0DF2-3BAD-CAE6-7A4DFE2BA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D877B-96AB-3935-AD12-7DB932BA9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51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7566B-3C29-2B22-536C-66B2668C3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8520B-DB64-16F2-F464-FC6FD7E7B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BA30D-51D5-1215-84F6-816B2EE59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E3A0C-61D2-8FD5-981C-E05754D95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601F4C-C555-BCDC-E335-22A204A3A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8E866F-E405-67DE-A149-D67B6C74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3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E3245-8242-462B-2927-A4792BD0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F304B-8369-AE36-8DDC-49D9964C6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970C4-8374-FB19-12E6-2672383F2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E26AD-1294-0018-5437-0F8083AF35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B30E10-21EE-1B72-039E-3C83DD38D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3562B7-DCB5-A836-1E03-13104C727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BF6F62-7D78-0BA6-4166-C5D24F858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2CDB1-1A14-B48F-441D-F077D2D7E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417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A59F4-A825-98E8-331E-43469E8C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02881-BFDC-0279-3A85-5E2C04934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1793CB-AE62-4004-7BDA-A4316639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5B6FB7-18AB-EE3F-F3B2-A1A08DDD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3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EBD699-A194-B4A8-D42E-B1F4FBE65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B95DE-686B-1166-9252-EB6536212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F4597-ACC9-AA17-237C-A7DBED563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31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4BFD7-6DDE-F809-5686-4E3581472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39E14-C83C-DFA6-93A1-470A4C885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CA6729-5001-46F4-7236-1A3E87DAE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5CF20-4F7A-9D5D-3CB7-CC5D61EE9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51F480-56A8-7B49-2265-79D22A9F8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7F1F4-8993-FAC1-8133-EADEEFB4B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29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13F32-E7D7-D653-0B5E-BA77F012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362A8C-9247-41FD-8034-77BD10A16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21CC92-A7F0-CB54-B497-77D50A07B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6B20A-44AB-BD44-E9E4-72505CA31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8398C-88DC-3F04-D175-FEECDF47E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1121B-C3FD-B304-FE97-56CC98142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C28DC5-998E-0852-3862-C1BBAC0C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47BAC-882F-4FEA-BFAE-C64DC7EA9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987E3-BF8B-EA2D-7D1A-F9B794027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1DD62-C5D7-C445-B36C-F647DB462691}" type="datetimeFigureOut">
              <a:t>12/11/24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FA1E5-150C-87B1-4002-16F237BE7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164EE-9B0F-20D4-1335-55D743EEAC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AD42F-AEF0-3946-8957-58E1CD5F737E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907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://rail.eecs.berkeley.edu/deeprlcourse/" TargetMode="External"/><Relationship Id="rId7" Type="http://schemas.openxmlformats.org/officeDocument/2006/relationships/hyperlink" Target="https://space.bilibili.com/97068901" TargetMode="External"/><Relationship Id="rId12" Type="http://schemas.openxmlformats.org/officeDocument/2006/relationships/hyperlink" Target="https://huggingface.co/learn/deep-rl-course/en/unit1/hands-o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hyperlink" Target="https://www.davidsilver.uk/teaching/" TargetMode="External"/><Relationship Id="rId10" Type="http://schemas.openxmlformats.org/officeDocument/2006/relationships/hyperlink" Target="https://nanjiang.cs.illinois.edu/cs443/" TargetMode="External"/><Relationship Id="rId4" Type="http://schemas.openxmlformats.org/officeDocument/2006/relationships/image" Target="../media/image3.jpeg"/><Relationship Id="rId9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E4C7-3132-82A0-F4D5-02AC8B633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221" y="1348606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6600" b="1"/>
              <a:t>01</a:t>
            </a:r>
            <a:r>
              <a:rPr lang="zh-CN" altLang="en-US" sz="6600" b="1"/>
              <a:t> </a:t>
            </a:r>
            <a:r>
              <a:rPr lang="en-US" altLang="zh-CN" sz="6600" b="1"/>
              <a:t>Intro</a:t>
            </a:r>
            <a:r>
              <a:rPr lang="zh-CN" altLang="en-US" sz="6600" b="1"/>
              <a:t> </a:t>
            </a:r>
            <a:r>
              <a:rPr lang="en-US" altLang="zh-CN" sz="6600" b="1"/>
              <a:t>to</a:t>
            </a:r>
            <a:r>
              <a:rPr lang="zh-CN" altLang="en-US" sz="6600" b="1"/>
              <a:t> </a:t>
            </a:r>
            <a:r>
              <a:rPr lang="en-US" altLang="zh-CN" sz="6600" b="1"/>
              <a:t>RL</a:t>
            </a:r>
            <a:endParaRPr sz="6600" b="1"/>
          </a:p>
        </p:txBody>
      </p:sp>
    </p:spTree>
    <p:extLst>
      <p:ext uri="{BB962C8B-B14F-4D97-AF65-F5344CB8AC3E}">
        <p14:creationId xmlns:p14="http://schemas.microsoft.com/office/powerpoint/2010/main" val="3496902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C1A19-CC19-AAD9-1767-2604AE5D0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Markov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decision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process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(MDP)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3B3EBF8-0A71-DB9F-D4BA-97720C569C1F}"/>
              </a:ext>
            </a:extLst>
          </p:cNvPr>
          <p:cNvSpPr/>
          <p:nvPr/>
        </p:nvSpPr>
        <p:spPr>
          <a:xfrm>
            <a:off x="3523376" y="2181136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t-1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8A98D73-C6F0-389B-7C0A-301773E92E72}"/>
              </a:ext>
            </a:extLst>
          </p:cNvPr>
          <p:cNvSpPr/>
          <p:nvPr/>
        </p:nvSpPr>
        <p:spPr>
          <a:xfrm>
            <a:off x="3523375" y="3711821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t-1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1345C47-7085-7FBF-94C4-6E489E30AEA9}"/>
              </a:ext>
            </a:extLst>
          </p:cNvPr>
          <p:cNvSpPr/>
          <p:nvPr/>
        </p:nvSpPr>
        <p:spPr>
          <a:xfrm>
            <a:off x="5697523" y="2181136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50BCB4F-6EB7-4C39-84B4-4622C02236FC}"/>
              </a:ext>
            </a:extLst>
          </p:cNvPr>
          <p:cNvSpPr/>
          <p:nvPr/>
        </p:nvSpPr>
        <p:spPr>
          <a:xfrm>
            <a:off x="5697522" y="3711821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DE159D-F90F-38E4-C3F0-A81BB1E1D4EE}"/>
              </a:ext>
            </a:extLst>
          </p:cNvPr>
          <p:cNvSpPr/>
          <p:nvPr/>
        </p:nvSpPr>
        <p:spPr>
          <a:xfrm>
            <a:off x="7871670" y="2181136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4EB5F18-651F-9024-AAC7-F0E83B046C2F}"/>
              </a:ext>
            </a:extLst>
          </p:cNvPr>
          <p:cNvSpPr/>
          <p:nvPr/>
        </p:nvSpPr>
        <p:spPr>
          <a:xfrm>
            <a:off x="7871668" y="3711820"/>
            <a:ext cx="777381" cy="77738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34C902-881A-4672-8C06-8BF787B15F5F}"/>
              </a:ext>
            </a:extLst>
          </p:cNvPr>
          <p:cNvCxnSpPr>
            <a:stCxn id="3" idx="6"/>
            <a:endCxn id="8" idx="2"/>
          </p:cNvCxnSpPr>
          <p:nvPr/>
        </p:nvCxnSpPr>
        <p:spPr>
          <a:xfrm>
            <a:off x="4236440" y="2537668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E8AE3-E3D1-535D-0274-11F6763161BA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>
          <a:xfrm flipV="1">
            <a:off x="4236439" y="2537668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D14740B-27BB-66C8-D948-34C7BAFD0BA0}"/>
              </a:ext>
            </a:extLst>
          </p:cNvPr>
          <p:cNvCxnSpPr/>
          <p:nvPr/>
        </p:nvCxnSpPr>
        <p:spPr>
          <a:xfrm>
            <a:off x="6410586" y="2537668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91AAFD-5838-41E7-28FE-51CCE8ABAED7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 flipV="1">
            <a:off x="6410586" y="2537668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3A9FF03-3EE9-ADBC-66FE-CC4F03BC72C0}"/>
              </a:ext>
            </a:extLst>
          </p:cNvPr>
          <p:cNvCxnSpPr/>
          <p:nvPr/>
        </p:nvCxnSpPr>
        <p:spPr>
          <a:xfrm>
            <a:off x="2062292" y="2537668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4E362A1-EECC-273D-BEA6-47DA2C10CC4F}"/>
              </a:ext>
            </a:extLst>
          </p:cNvPr>
          <p:cNvCxnSpPr/>
          <p:nvPr/>
        </p:nvCxnSpPr>
        <p:spPr>
          <a:xfrm>
            <a:off x="8584733" y="2537668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F18157E-0629-D23A-C06B-51492EF9B703}"/>
              </a:ext>
            </a:extLst>
          </p:cNvPr>
          <p:cNvCxnSpPr>
            <a:cxnSpLocks/>
          </p:cNvCxnSpPr>
          <p:nvPr/>
        </p:nvCxnSpPr>
        <p:spPr>
          <a:xfrm flipV="1">
            <a:off x="2080465" y="2537667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DBF0795-4121-95D0-7B6E-9D02AE6E5F56}"/>
              </a:ext>
            </a:extLst>
          </p:cNvPr>
          <p:cNvCxnSpPr>
            <a:cxnSpLocks/>
          </p:cNvCxnSpPr>
          <p:nvPr/>
        </p:nvCxnSpPr>
        <p:spPr>
          <a:xfrm flipV="1">
            <a:off x="8649048" y="2528971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Diamond 25">
            <a:extLst>
              <a:ext uri="{FF2B5EF4-FFF2-40B4-BE49-F238E27FC236}">
                <a16:creationId xmlns:a16="http://schemas.microsoft.com/office/drawing/2014/main" id="{3E16D5CA-7C0F-FD76-9B7F-E40ED8AA762B}"/>
              </a:ext>
            </a:extLst>
          </p:cNvPr>
          <p:cNvSpPr/>
          <p:nvPr/>
        </p:nvSpPr>
        <p:spPr>
          <a:xfrm>
            <a:off x="4010978" y="2763322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t-1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sp>
        <p:nvSpPr>
          <p:cNvPr id="28" name="Diamond 27">
            <a:extLst>
              <a:ext uri="{FF2B5EF4-FFF2-40B4-BE49-F238E27FC236}">
                <a16:creationId xmlns:a16="http://schemas.microsoft.com/office/drawing/2014/main" id="{97DDF6D5-E749-D084-BE2F-8F2E7B9560C8}"/>
              </a:ext>
            </a:extLst>
          </p:cNvPr>
          <p:cNvSpPr/>
          <p:nvPr/>
        </p:nvSpPr>
        <p:spPr>
          <a:xfrm>
            <a:off x="6222528" y="2763322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sp>
        <p:nvSpPr>
          <p:cNvPr id="29" name="Diamond 28">
            <a:extLst>
              <a:ext uri="{FF2B5EF4-FFF2-40B4-BE49-F238E27FC236}">
                <a16:creationId xmlns:a16="http://schemas.microsoft.com/office/drawing/2014/main" id="{CABD5D18-3E9A-1585-5CF6-80AD5A5BB0DB}"/>
              </a:ext>
            </a:extLst>
          </p:cNvPr>
          <p:cNvSpPr/>
          <p:nvPr/>
        </p:nvSpPr>
        <p:spPr>
          <a:xfrm>
            <a:off x="8431631" y="2763322"/>
            <a:ext cx="989206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t+1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9A00879-D513-397E-C37E-6D77A0C9219B}"/>
              </a:ext>
            </a:extLst>
          </p:cNvPr>
          <p:cNvCxnSpPr>
            <a:cxnSpLocks/>
            <a:stCxn id="3" idx="5"/>
          </p:cNvCxnSpPr>
          <p:nvPr/>
        </p:nvCxnSpPr>
        <p:spPr>
          <a:xfrm>
            <a:off x="4132014" y="2789774"/>
            <a:ext cx="104424" cy="17992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75AF2ED-AAB3-ECF0-D5A6-CF49AA40897E}"/>
              </a:ext>
            </a:extLst>
          </p:cNvPr>
          <p:cNvCxnSpPr>
            <a:cxnSpLocks/>
            <a:stCxn id="5" idx="7"/>
          </p:cNvCxnSpPr>
          <p:nvPr/>
        </p:nvCxnSpPr>
        <p:spPr>
          <a:xfrm flipV="1">
            <a:off x="4132013" y="3431097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9D16881-3756-8311-1B05-DEA9EFB0B80C}"/>
              </a:ext>
            </a:extLst>
          </p:cNvPr>
          <p:cNvCxnSpPr>
            <a:cxnSpLocks/>
          </p:cNvCxnSpPr>
          <p:nvPr/>
        </p:nvCxnSpPr>
        <p:spPr>
          <a:xfrm>
            <a:off x="6297075" y="2792491"/>
            <a:ext cx="104424" cy="17992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1E51B36-9104-FCAC-5F1D-37B2B1ECC08F}"/>
              </a:ext>
            </a:extLst>
          </p:cNvPr>
          <p:cNvCxnSpPr>
            <a:cxnSpLocks/>
          </p:cNvCxnSpPr>
          <p:nvPr/>
        </p:nvCxnSpPr>
        <p:spPr>
          <a:xfrm flipV="1">
            <a:off x="6297074" y="3433814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98930D9-9B47-1470-F33E-ECBA4DD78F33}"/>
              </a:ext>
            </a:extLst>
          </p:cNvPr>
          <p:cNvCxnSpPr>
            <a:cxnSpLocks/>
          </p:cNvCxnSpPr>
          <p:nvPr/>
        </p:nvCxnSpPr>
        <p:spPr>
          <a:xfrm>
            <a:off x="8503380" y="2785426"/>
            <a:ext cx="104424" cy="17992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878D5A4-B8F6-0337-9BDB-5BE815A58C3C}"/>
              </a:ext>
            </a:extLst>
          </p:cNvPr>
          <p:cNvCxnSpPr>
            <a:cxnSpLocks/>
          </p:cNvCxnSpPr>
          <p:nvPr/>
        </p:nvCxnSpPr>
        <p:spPr>
          <a:xfrm flipV="1">
            <a:off x="8503379" y="3426749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7" name="Picture 46">
            <a:extLst>
              <a:ext uri="{FF2B5EF4-FFF2-40B4-BE49-F238E27FC236}">
                <a16:creationId xmlns:a16="http://schemas.microsoft.com/office/drawing/2014/main" id="{DA25A89F-91E7-9B1F-3523-AD723DDEE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013" y="5121855"/>
            <a:ext cx="3390504" cy="477182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2395960-49E2-4D00-EEDF-BF66D8323304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4705869" y="2537668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CF03AB9-8CB9-58FE-4D52-784DDC0373D5}"/>
              </a:ext>
            </a:extLst>
          </p:cNvPr>
          <p:cNvCxnSpPr>
            <a:cxnSpLocks/>
          </p:cNvCxnSpPr>
          <p:nvPr/>
        </p:nvCxnSpPr>
        <p:spPr>
          <a:xfrm flipH="1">
            <a:off x="6880016" y="2528971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377199A-3465-186F-CBF5-B7F41B25A591}"/>
              </a:ext>
            </a:extLst>
          </p:cNvPr>
          <p:cNvCxnSpPr>
            <a:cxnSpLocks/>
          </p:cNvCxnSpPr>
          <p:nvPr/>
        </p:nvCxnSpPr>
        <p:spPr>
          <a:xfrm flipH="1">
            <a:off x="9163655" y="2499294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DE92351-B9D5-BC8A-5A43-772D8CD38F6C}"/>
              </a:ext>
            </a:extLst>
          </p:cNvPr>
          <p:cNvSpPr txBox="1"/>
          <p:nvPr/>
        </p:nvSpPr>
        <p:spPr>
          <a:xfrm>
            <a:off x="2792833" y="2634297"/>
            <a:ext cx="6689011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5400"/>
              <a:t>Why</a:t>
            </a:r>
            <a:r>
              <a:rPr lang="zh-CN" altLang="en-US" sz="5400"/>
              <a:t> </a:t>
            </a:r>
            <a:r>
              <a:rPr lang="en-US" altLang="zh-CN" sz="5400"/>
              <a:t>Markov</a:t>
            </a:r>
            <a:r>
              <a:rPr lang="zh-CN" altLang="en-US" sz="5400"/>
              <a:t> </a:t>
            </a:r>
            <a:r>
              <a:rPr lang="en-US" altLang="zh-CN" sz="5400"/>
              <a:t>property?</a:t>
            </a:r>
            <a:endParaRPr sz="5400"/>
          </a:p>
        </p:txBody>
      </p:sp>
    </p:spTree>
    <p:extLst>
      <p:ext uri="{BB962C8B-B14F-4D97-AF65-F5344CB8AC3E}">
        <p14:creationId xmlns:p14="http://schemas.microsoft.com/office/powerpoint/2010/main" val="3266678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 animBg="1"/>
      <p:bldP spid="29" grpId="0" animBg="1"/>
      <p:bldP spid="4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5DC266-4928-1EED-9204-D12EFA982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974" y="1964608"/>
            <a:ext cx="3700071" cy="39795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CCBA7C-D87C-4D9B-92E9-2A9146BA0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528" y="2456728"/>
            <a:ext cx="3776571" cy="321476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A6E9C72-A18C-43B9-CE5C-E7F4177DE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Markov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decision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process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(MDP)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840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5DC266-4928-1EED-9204-D12EFA982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974" y="1964608"/>
            <a:ext cx="3700071" cy="39795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CCBA7C-D87C-4D9B-92E9-2A9146BA07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764882" y="1901523"/>
            <a:ext cx="5775185" cy="17235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9D4212-1FC8-050A-6D66-B9586CE68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4882" y="3954359"/>
            <a:ext cx="3234032" cy="239818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22F8497-D66A-6442-6969-6772D14C8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Markov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decision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process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(MDP)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925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5DC266-4928-1EED-9204-D12EFA982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974" y="1964608"/>
            <a:ext cx="3700071" cy="39795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CCBA7C-D87C-4D9B-92E9-2A9146BA07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23000" y="2635378"/>
            <a:ext cx="4800600" cy="34131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F8E87B-893F-64D0-2A8C-50879ED72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9067" y="1964608"/>
            <a:ext cx="2129263" cy="58070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04C6F44-CC01-6345-E8F9-C331CBAB1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Markov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decision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process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(MDP)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386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5DC266-4928-1EED-9204-D12EFA982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974" y="1964608"/>
            <a:ext cx="3700071" cy="39795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BBD64F-4C2A-6DD7-975E-CA891AA94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533" y="2805009"/>
            <a:ext cx="4775200" cy="2298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CCA208-F9B7-FF56-1E14-3E96C5295C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1465" y="2156883"/>
            <a:ext cx="1790377" cy="57192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601DFCF-E105-2BC3-24A4-3EF2CF7C8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Markov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decision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process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(MDP)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68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围棋和五子棋">
            <a:extLst>
              <a:ext uri="{FF2B5EF4-FFF2-40B4-BE49-F238E27FC236}">
                <a16:creationId xmlns:a16="http://schemas.microsoft.com/office/drawing/2014/main" id="{8C2F747E-EC58-6D5E-23CC-8B74E483EC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76" y="2170836"/>
            <a:ext cx="3180328" cy="319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04DA40-4FA6-5EF3-E23A-0E6B8B89E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Markov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decision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process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(MDP)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 descr="Mario">
            <a:extLst>
              <a:ext uri="{FF2B5EF4-FFF2-40B4-BE49-F238E27FC236}">
                <a16:creationId xmlns:a16="http://schemas.microsoft.com/office/drawing/2014/main" id="{481635F3-DD01-DA46-FE75-F82F366A1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114" y="2170835"/>
            <a:ext cx="3409482" cy="319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hess">
            <a:extLst>
              <a:ext uri="{FF2B5EF4-FFF2-40B4-BE49-F238E27FC236}">
                <a16:creationId xmlns:a16="http://schemas.microsoft.com/office/drawing/2014/main" id="{C6FE1BF9-BAD8-CABD-9712-F60C3D7917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460" y="2170835"/>
            <a:ext cx="3207079" cy="319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584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E64403-91E1-D356-F3B3-002845B49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405" y="2792409"/>
            <a:ext cx="3390504" cy="47718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F232968-7F04-6FE9-1067-C5CE3379A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Markov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decision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process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(MDP)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6A4B931-94BF-C2F3-CC4B-B6B3919010AB}"/>
              </a:ext>
            </a:extLst>
          </p:cNvPr>
          <p:cNvGrpSpPr/>
          <p:nvPr/>
        </p:nvGrpSpPr>
        <p:grpSpPr>
          <a:xfrm>
            <a:off x="459659" y="1545917"/>
            <a:ext cx="7772400" cy="4141885"/>
            <a:chOff x="459659" y="1241116"/>
            <a:chExt cx="7772400" cy="414188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944C3BA-1037-A144-55E3-00A60A90D23E}"/>
                </a:ext>
              </a:extLst>
            </p:cNvPr>
            <p:cNvGrpSpPr/>
            <p:nvPr/>
          </p:nvGrpSpPr>
          <p:grpSpPr>
            <a:xfrm>
              <a:off x="459659" y="1241116"/>
              <a:ext cx="7772400" cy="3795188"/>
              <a:chOff x="243349" y="1339439"/>
              <a:chExt cx="7772400" cy="3795188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D18B2CD5-6470-609E-4784-DDB16AE3B9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349" y="1339439"/>
                <a:ext cx="7772400" cy="3795188"/>
              </a:xfrm>
              <a:prstGeom prst="rect">
                <a:avLst/>
              </a:prstGeom>
            </p:spPr>
          </p:pic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AC1E442-009A-B8CD-4348-C43539943061}"/>
                  </a:ext>
                </a:extLst>
              </p:cNvPr>
              <p:cNvGrpSpPr/>
              <p:nvPr/>
            </p:nvGrpSpPr>
            <p:grpSpPr>
              <a:xfrm>
                <a:off x="4899393" y="4011562"/>
                <a:ext cx="2805000" cy="369332"/>
                <a:chOff x="4899393" y="4011562"/>
                <a:chExt cx="2805000" cy="369332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C8E958D-2EDE-57CA-D600-A6FF6FE3B147}"/>
                    </a:ext>
                  </a:extLst>
                </p:cNvPr>
                <p:cNvSpPr txBox="1"/>
                <p:nvPr/>
              </p:nvSpPr>
              <p:spPr>
                <a:xfrm>
                  <a:off x="5611333" y="4011562"/>
                  <a:ext cx="53251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/>
                    <a:t>￥</a:t>
                  </a:r>
                  <a:r>
                    <a:rPr lang="en-US" altLang="zh-CN"/>
                    <a:t>1</a:t>
                  </a:r>
                  <a:endParaRPr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C391932-A2BF-4E4F-5204-C1CD93D54999}"/>
                    </a:ext>
                  </a:extLst>
                </p:cNvPr>
                <p:cNvSpPr txBox="1"/>
                <p:nvPr/>
              </p:nvSpPr>
              <p:spPr>
                <a:xfrm>
                  <a:off x="4899393" y="4011562"/>
                  <a:ext cx="53251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/>
                    <a:t>￥</a:t>
                  </a:r>
                  <a:r>
                    <a:rPr lang="en-US" altLang="zh-CN"/>
                    <a:t>9</a:t>
                  </a:r>
                  <a:endParaRPr/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4CB9DD51-5536-E1B6-5B3C-CCBB74E9D3D4}"/>
                    </a:ext>
                  </a:extLst>
                </p:cNvPr>
                <p:cNvSpPr txBox="1"/>
                <p:nvPr/>
              </p:nvSpPr>
              <p:spPr>
                <a:xfrm>
                  <a:off x="7171875" y="4011562"/>
                  <a:ext cx="53251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/>
                    <a:t>￥</a:t>
                  </a:r>
                  <a:r>
                    <a:rPr lang="en-US" altLang="zh-CN"/>
                    <a:t>4</a:t>
                  </a:r>
                  <a:endParaRPr/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7CE9C4EB-F1C6-A11F-B6B8-C0DA7BC9CBAE}"/>
                    </a:ext>
                  </a:extLst>
                </p:cNvPr>
                <p:cNvSpPr txBox="1"/>
                <p:nvPr/>
              </p:nvSpPr>
              <p:spPr>
                <a:xfrm>
                  <a:off x="6502695" y="4011562"/>
                  <a:ext cx="53251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/>
                    <a:t>￥</a:t>
                  </a:r>
                  <a:r>
                    <a:rPr lang="en-US" altLang="zh-CN"/>
                    <a:t>6</a:t>
                  </a:r>
                  <a:endParaRPr/>
                </a:p>
              </p:txBody>
            </p:sp>
          </p:grp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E7960B-AEDC-6138-6CA9-13D3EE63B2CD}"/>
                </a:ext>
              </a:extLst>
            </p:cNvPr>
            <p:cNvSpPr txBox="1"/>
            <p:nvPr/>
          </p:nvSpPr>
          <p:spPr>
            <a:xfrm>
              <a:off x="3421626" y="5013669"/>
              <a:ext cx="21184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(Daw,</a:t>
              </a:r>
              <a:r>
                <a:rPr lang="zh-CN" altLang="en-US"/>
                <a:t> </a:t>
              </a:r>
              <a:r>
                <a:rPr lang="en-US" altLang="zh-CN"/>
                <a:t>2011,</a:t>
              </a:r>
              <a:r>
                <a:rPr lang="zh-CN" altLang="en-US"/>
                <a:t> </a:t>
              </a:r>
              <a:r>
                <a:rPr lang="en-US" altLang="zh-CN" i="1"/>
                <a:t>Neuron</a:t>
              </a:r>
              <a:r>
                <a:rPr lang="en-US" altLang="zh-CN"/>
                <a:t>)</a:t>
              </a: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18542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F5BCD-5CCA-4D2C-F773-9B884D8A67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964B9664-4C61-35DA-61A6-50C4BC4D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Goal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098" name="Picture 2" descr="Image result for 李世石 alphago ">
            <a:extLst>
              <a:ext uri="{FF2B5EF4-FFF2-40B4-BE49-F238E27FC236}">
                <a16:creationId xmlns:a16="http://schemas.microsoft.com/office/drawing/2014/main" id="{377E05DD-0DBC-FA9A-E9DD-AD41C1738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2149" y="2078574"/>
            <a:ext cx="3967702" cy="3132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5780E7A9-5DFB-87A4-21A2-0C8F87190E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25" t="7433" r="8141" b="39153"/>
          <a:stretch/>
        </p:blipFill>
        <p:spPr bwMode="auto">
          <a:xfrm>
            <a:off x="8338459" y="1903669"/>
            <a:ext cx="3618739" cy="3335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765BBF-18A7-88E9-9492-C2B655127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465" y="1842516"/>
            <a:ext cx="3158611" cy="33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365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B4A738-71DD-CDA3-6AA5-4F3CA54AC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652" y="1339439"/>
            <a:ext cx="7841226" cy="46463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0128312-1311-2C21-371C-D6927B478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Goal: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reward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hypothesis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49E206-370F-79AC-1295-D5E8610CF506}"/>
              </a:ext>
            </a:extLst>
          </p:cNvPr>
          <p:cNvSpPr txBox="1"/>
          <p:nvPr/>
        </p:nvSpPr>
        <p:spPr>
          <a:xfrm>
            <a:off x="8583561" y="6261066"/>
            <a:ext cx="3421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(Silver,</a:t>
            </a:r>
            <a:r>
              <a:rPr lang="zh-CN" altLang="en-US"/>
              <a:t> </a:t>
            </a:r>
            <a:r>
              <a:rPr lang="en-US" altLang="zh-CN"/>
              <a:t>2022,</a:t>
            </a:r>
            <a:r>
              <a:rPr lang="zh-CN" altLang="en-US"/>
              <a:t> </a:t>
            </a:r>
            <a:r>
              <a:rPr lang="en-US" altLang="zh-CN" i="1"/>
              <a:t>Artificial Intelligence</a:t>
            </a:r>
            <a:r>
              <a:rPr lang="en-US" altLang="zh-CN"/>
              <a:t>)</a:t>
            </a:r>
            <a:endParaRPr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37EFA5D-1A0C-4966-ECBD-B6AB35D55F3C}"/>
              </a:ext>
            </a:extLst>
          </p:cNvPr>
          <p:cNvGrpSpPr/>
          <p:nvPr/>
        </p:nvGrpSpPr>
        <p:grpSpPr>
          <a:xfrm>
            <a:off x="3495369" y="4404732"/>
            <a:ext cx="4265880" cy="555642"/>
            <a:chOff x="3495369" y="4404732"/>
            <a:chExt cx="4265880" cy="555642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6606C4-211C-DD8D-F6BA-FB951B8BC5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0415" y="4404732"/>
              <a:ext cx="540834" cy="39029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D7D2948-8335-40C3-2C22-3D091CEA96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95369" y="4807974"/>
              <a:ext cx="1597741" cy="15240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91447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>
            <a:extLst>
              <a:ext uri="{FF2B5EF4-FFF2-40B4-BE49-F238E27FC236}">
                <a16:creationId xmlns:a16="http://schemas.microsoft.com/office/drawing/2014/main" id="{92A40B4F-D54A-D590-DC08-51AEF9D5703C}"/>
              </a:ext>
            </a:extLst>
          </p:cNvPr>
          <p:cNvSpPr/>
          <p:nvPr/>
        </p:nvSpPr>
        <p:spPr>
          <a:xfrm>
            <a:off x="3370587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t-1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9D456D-057F-14E4-00B9-2A8C2A88BAA4}"/>
              </a:ext>
            </a:extLst>
          </p:cNvPr>
          <p:cNvSpPr/>
          <p:nvPr/>
        </p:nvSpPr>
        <p:spPr>
          <a:xfrm>
            <a:off x="3370586" y="3508488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t-1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CF8CD81-BDFE-BAAB-9796-48CA6E8A237C}"/>
              </a:ext>
            </a:extLst>
          </p:cNvPr>
          <p:cNvSpPr/>
          <p:nvPr/>
        </p:nvSpPr>
        <p:spPr>
          <a:xfrm>
            <a:off x="5544734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DF1303F-6829-76D2-1AEB-3B2D4EF72973}"/>
              </a:ext>
            </a:extLst>
          </p:cNvPr>
          <p:cNvSpPr/>
          <p:nvPr/>
        </p:nvSpPr>
        <p:spPr>
          <a:xfrm>
            <a:off x="5544733" y="3508488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555564D-BF82-88CE-F7B6-8BD63E663D3F}"/>
              </a:ext>
            </a:extLst>
          </p:cNvPr>
          <p:cNvSpPr/>
          <p:nvPr/>
        </p:nvSpPr>
        <p:spPr>
          <a:xfrm>
            <a:off x="7718881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669ED77-A39A-DB20-5E8C-B44C676D7BE2}"/>
              </a:ext>
            </a:extLst>
          </p:cNvPr>
          <p:cNvSpPr/>
          <p:nvPr/>
        </p:nvSpPr>
        <p:spPr>
          <a:xfrm>
            <a:off x="7718879" y="3508487"/>
            <a:ext cx="777381" cy="77738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728F299-1C0A-EFD4-FB44-B6209D4640E9}"/>
              </a:ext>
            </a:extLst>
          </p:cNvPr>
          <p:cNvCxnSpPr>
            <a:stCxn id="16" idx="6"/>
            <a:endCxn id="20" idx="2"/>
          </p:cNvCxnSpPr>
          <p:nvPr/>
        </p:nvCxnSpPr>
        <p:spPr>
          <a:xfrm>
            <a:off x="4083651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808E0B6-7FBB-EE58-EA01-2EB14E1DFE3C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 flipV="1">
            <a:off x="4083650" y="2334335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E5CD6D6-71A2-701A-40FF-101E0C76BE4B}"/>
              </a:ext>
            </a:extLst>
          </p:cNvPr>
          <p:cNvCxnSpPr/>
          <p:nvPr/>
        </p:nvCxnSpPr>
        <p:spPr>
          <a:xfrm>
            <a:off x="6257797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151E508-41F6-3625-4D5E-30C1150C9D7F}"/>
              </a:ext>
            </a:extLst>
          </p:cNvPr>
          <p:cNvCxnSpPr>
            <a:cxnSpLocks/>
            <a:stCxn id="25" idx="6"/>
            <a:endCxn id="27" idx="2"/>
          </p:cNvCxnSpPr>
          <p:nvPr/>
        </p:nvCxnSpPr>
        <p:spPr>
          <a:xfrm flipV="1">
            <a:off x="6257797" y="2334335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5F0E835-0582-3B20-1BC8-040FB7D79CCE}"/>
              </a:ext>
            </a:extLst>
          </p:cNvPr>
          <p:cNvCxnSpPr/>
          <p:nvPr/>
        </p:nvCxnSpPr>
        <p:spPr>
          <a:xfrm>
            <a:off x="1909503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16C16D7-57E3-401F-8CF1-8ED2DD523E7F}"/>
              </a:ext>
            </a:extLst>
          </p:cNvPr>
          <p:cNvCxnSpPr/>
          <p:nvPr/>
        </p:nvCxnSpPr>
        <p:spPr>
          <a:xfrm>
            <a:off x="8431944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4BCD97F-B618-CE80-3D61-9667A9EC44B1}"/>
              </a:ext>
            </a:extLst>
          </p:cNvPr>
          <p:cNvCxnSpPr>
            <a:cxnSpLocks/>
          </p:cNvCxnSpPr>
          <p:nvPr/>
        </p:nvCxnSpPr>
        <p:spPr>
          <a:xfrm flipV="1">
            <a:off x="1927676" y="2334334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808BC36-2113-BB0D-5525-EDF80E00AFC8}"/>
              </a:ext>
            </a:extLst>
          </p:cNvPr>
          <p:cNvCxnSpPr>
            <a:cxnSpLocks/>
          </p:cNvCxnSpPr>
          <p:nvPr/>
        </p:nvCxnSpPr>
        <p:spPr>
          <a:xfrm flipV="1">
            <a:off x="8496259" y="2325638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Diamond 40">
            <a:extLst>
              <a:ext uri="{FF2B5EF4-FFF2-40B4-BE49-F238E27FC236}">
                <a16:creationId xmlns:a16="http://schemas.microsoft.com/office/drawing/2014/main" id="{6A63A9E5-F754-01A5-D526-D863FC43A465}"/>
              </a:ext>
            </a:extLst>
          </p:cNvPr>
          <p:cNvSpPr/>
          <p:nvPr/>
        </p:nvSpPr>
        <p:spPr>
          <a:xfrm>
            <a:off x="3858189" y="2559989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t-1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sp>
        <p:nvSpPr>
          <p:cNvPr id="46" name="Diamond 45">
            <a:extLst>
              <a:ext uri="{FF2B5EF4-FFF2-40B4-BE49-F238E27FC236}">
                <a16:creationId xmlns:a16="http://schemas.microsoft.com/office/drawing/2014/main" id="{556469B1-1231-E133-CDA4-FD6DF054F6CB}"/>
              </a:ext>
            </a:extLst>
          </p:cNvPr>
          <p:cNvSpPr/>
          <p:nvPr/>
        </p:nvSpPr>
        <p:spPr>
          <a:xfrm>
            <a:off x="6069739" y="2559989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sp>
        <p:nvSpPr>
          <p:cNvPr id="50" name="Diamond 49">
            <a:extLst>
              <a:ext uri="{FF2B5EF4-FFF2-40B4-BE49-F238E27FC236}">
                <a16:creationId xmlns:a16="http://schemas.microsoft.com/office/drawing/2014/main" id="{510BCF63-1952-5338-96A8-1EFE5B41A8A7}"/>
              </a:ext>
            </a:extLst>
          </p:cNvPr>
          <p:cNvSpPr/>
          <p:nvPr/>
        </p:nvSpPr>
        <p:spPr>
          <a:xfrm>
            <a:off x="8278842" y="2559989"/>
            <a:ext cx="989206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t+1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C792A82-A868-FDB9-A7DC-655D801D2774}"/>
              </a:ext>
            </a:extLst>
          </p:cNvPr>
          <p:cNvCxnSpPr>
            <a:cxnSpLocks/>
            <a:stCxn id="19" idx="7"/>
          </p:cNvCxnSpPr>
          <p:nvPr/>
        </p:nvCxnSpPr>
        <p:spPr>
          <a:xfrm flipV="1">
            <a:off x="3979224" y="3227764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25640A9-67BB-F638-D4BA-DDC95FEBAA5E}"/>
              </a:ext>
            </a:extLst>
          </p:cNvPr>
          <p:cNvCxnSpPr>
            <a:cxnSpLocks/>
          </p:cNvCxnSpPr>
          <p:nvPr/>
        </p:nvCxnSpPr>
        <p:spPr>
          <a:xfrm flipV="1">
            <a:off x="6144285" y="3230481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8B3E14D-F8B7-9942-305D-2B237574C64C}"/>
              </a:ext>
            </a:extLst>
          </p:cNvPr>
          <p:cNvCxnSpPr>
            <a:cxnSpLocks/>
          </p:cNvCxnSpPr>
          <p:nvPr/>
        </p:nvCxnSpPr>
        <p:spPr>
          <a:xfrm flipV="1">
            <a:off x="8350590" y="3223416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AC9547E-B6AC-2359-9A64-3441E88AE947}"/>
              </a:ext>
            </a:extLst>
          </p:cNvPr>
          <p:cNvCxnSpPr>
            <a:cxnSpLocks/>
            <a:stCxn id="20" idx="2"/>
          </p:cNvCxnSpPr>
          <p:nvPr/>
        </p:nvCxnSpPr>
        <p:spPr>
          <a:xfrm flipH="1">
            <a:off x="4553080" y="2334335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B843DF7-2B98-597B-BC8C-A2083AF98782}"/>
              </a:ext>
            </a:extLst>
          </p:cNvPr>
          <p:cNvCxnSpPr>
            <a:cxnSpLocks/>
          </p:cNvCxnSpPr>
          <p:nvPr/>
        </p:nvCxnSpPr>
        <p:spPr>
          <a:xfrm flipH="1">
            <a:off x="6727227" y="2325638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C4263EB-5744-4719-6E40-C3BDA3A031D3}"/>
              </a:ext>
            </a:extLst>
          </p:cNvPr>
          <p:cNvCxnSpPr>
            <a:cxnSpLocks/>
          </p:cNvCxnSpPr>
          <p:nvPr/>
        </p:nvCxnSpPr>
        <p:spPr>
          <a:xfrm flipH="1">
            <a:off x="9010866" y="2295961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id="{D6744B01-551C-EA17-300B-331F0B158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92" y="3856323"/>
            <a:ext cx="2783709" cy="299393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04EDA61-19B5-A1F5-7022-958E3A94C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Cumulative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reward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43C62B-23E8-AE6B-7CB2-3FCC41F955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37" r="1073" b="-3935"/>
          <a:stretch/>
        </p:blipFill>
        <p:spPr>
          <a:xfrm>
            <a:off x="3406725" y="5030475"/>
            <a:ext cx="5720317" cy="42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100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C02BA-481F-D1CF-C448-B94FDC417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22ECB-7C8F-1549-3B96-391BFA9E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/>
              <a:t>This</a:t>
            </a:r>
            <a:r>
              <a:rPr lang="zh-CN" altLang="en-US" b="1"/>
              <a:t> </a:t>
            </a:r>
            <a:r>
              <a:rPr lang="en-US" altLang="zh-CN" b="1"/>
              <a:t>tutorial</a:t>
            </a:r>
            <a:r>
              <a:rPr lang="zh-CN" altLang="en-US" b="1"/>
              <a:t> </a:t>
            </a:r>
            <a:r>
              <a:rPr lang="en-US" altLang="zh-CN" b="1"/>
              <a:t>is</a:t>
            </a:r>
            <a:r>
              <a:rPr lang="zh-CN" altLang="en-US" b="1"/>
              <a:t> </a:t>
            </a:r>
            <a:r>
              <a:rPr lang="en-US" altLang="zh-CN" b="1"/>
              <a:t>mainly</a:t>
            </a:r>
            <a:r>
              <a:rPr lang="zh-CN" altLang="en-US" b="1"/>
              <a:t> </a:t>
            </a:r>
            <a:r>
              <a:rPr lang="en-US" altLang="zh-CN" b="1"/>
              <a:t>contributed</a:t>
            </a:r>
            <a:r>
              <a:rPr lang="zh-CN" altLang="en-US" b="1"/>
              <a:t> </a:t>
            </a:r>
            <a:r>
              <a:rPr lang="en-US" altLang="zh-CN" b="1"/>
              <a:t>by…</a:t>
            </a:r>
            <a:endParaRPr b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99CB4-076A-64E1-E0AB-9AD498629015}"/>
              </a:ext>
            </a:extLst>
          </p:cNvPr>
          <p:cNvSpPr txBox="1"/>
          <p:nvPr/>
        </p:nvSpPr>
        <p:spPr>
          <a:xfrm>
            <a:off x="1164297" y="4771686"/>
            <a:ext cx="9458326" cy="1135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部分内容由张洳源老师正在编写的教材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《</a:t>
            </a:r>
            <a:r>
              <a:rPr lang="ja-JP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认知行为的计算原理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》</a:t>
            </a: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收录：</a:t>
            </a:r>
            <a:endParaRPr lang="en-US" altLang="zh-CN"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2556DC4-4320-B4BA-8F9E-D808844F1A62}"/>
              </a:ext>
            </a:extLst>
          </p:cNvPr>
          <p:cNvGrpSpPr/>
          <p:nvPr/>
        </p:nvGrpSpPr>
        <p:grpSpPr>
          <a:xfrm>
            <a:off x="1945745" y="1775929"/>
            <a:ext cx="8300510" cy="2472400"/>
            <a:chOff x="1945745" y="1992745"/>
            <a:chExt cx="8300510" cy="24724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51ABCFD-B1FE-99B1-AC07-9D19EDCA065F}"/>
                </a:ext>
              </a:extLst>
            </p:cNvPr>
            <p:cNvGrpSpPr/>
            <p:nvPr/>
          </p:nvGrpSpPr>
          <p:grpSpPr>
            <a:xfrm>
              <a:off x="1945745" y="2392855"/>
              <a:ext cx="8300510" cy="2072290"/>
              <a:chOff x="2083764" y="2253751"/>
              <a:chExt cx="8300510" cy="2072290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56661107-7D07-DE54-FCA8-47AA6F883182}"/>
                  </a:ext>
                </a:extLst>
              </p:cNvPr>
              <p:cNvGrpSpPr/>
              <p:nvPr/>
            </p:nvGrpSpPr>
            <p:grpSpPr>
              <a:xfrm>
                <a:off x="2083764" y="2253751"/>
                <a:ext cx="8024472" cy="2072290"/>
                <a:chOff x="1358146" y="2080257"/>
                <a:chExt cx="8024472" cy="2072290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F55E9F6-EEAF-7CC5-2231-8ED7C38F8D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rcRect r="3705"/>
                <a:stretch/>
              </p:blipFill>
              <p:spPr>
                <a:xfrm>
                  <a:off x="1358146" y="2080257"/>
                  <a:ext cx="3864303" cy="2072290"/>
                </a:xfrm>
                <a:prstGeom prst="rect">
                  <a:avLst/>
                </a:prstGeom>
              </p:spPr>
            </p:pic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B59D835-A511-D9D4-277D-6BE096D65105}"/>
                    </a:ext>
                  </a:extLst>
                </p:cNvPr>
                <p:cNvSpPr txBox="1"/>
                <p:nvPr/>
              </p:nvSpPr>
              <p:spPr>
                <a:xfrm>
                  <a:off x="5305861" y="2970231"/>
                  <a:ext cx="39372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张洳源</a:t>
                  </a:r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ruyuanzhang@gmail.com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FDEB004B-D372-A608-0364-D3CB03EC06D3}"/>
                    </a:ext>
                  </a:extLst>
                </p:cNvPr>
                <p:cNvSpPr txBox="1"/>
                <p:nvPr/>
              </p:nvSpPr>
              <p:spPr>
                <a:xfrm>
                  <a:off x="5305861" y="2289419"/>
                  <a:ext cx="40767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方泽鸣，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zemingfang11@gmail.com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A695302-6A1E-ABC4-BCB2-2FE017EF7FF2}"/>
                  </a:ext>
                </a:extLst>
              </p:cNvPr>
              <p:cNvSpPr txBox="1"/>
              <p:nvPr/>
            </p:nvSpPr>
            <p:spPr>
              <a:xfrm>
                <a:off x="6031479" y="3812809"/>
                <a:ext cx="43527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张洁莹</a:t>
                </a:r>
                <a:r>
                  <a:rPr lang="zh-CN" alt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，</a:t>
                </a:r>
                <a:r>
                  <a:rPr lang="en-US" altLang="zh-CN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jieying.zhang@student.uva.nl</a:t>
                </a:r>
                <a:endParaRPr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C8016BF-10D6-1664-B950-D8E23A4F3632}"/>
                </a:ext>
              </a:extLst>
            </p:cNvPr>
            <p:cNvSpPr txBox="1"/>
            <p:nvPr/>
          </p:nvSpPr>
          <p:spPr>
            <a:xfrm>
              <a:off x="3384222" y="1992745"/>
              <a:ext cx="896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/>
                <a:t>Github</a:t>
              </a:r>
              <a:endParaRPr sz="2000"/>
            </a:p>
          </p:txBody>
        </p:sp>
      </p:grpSp>
    </p:spTree>
    <p:extLst>
      <p:ext uri="{BB962C8B-B14F-4D97-AF65-F5344CB8AC3E}">
        <p14:creationId xmlns:p14="http://schemas.microsoft.com/office/powerpoint/2010/main" val="2827613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D1E081-A975-3550-77E7-B4A94BDE8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>
            <a:extLst>
              <a:ext uri="{FF2B5EF4-FFF2-40B4-BE49-F238E27FC236}">
                <a16:creationId xmlns:a16="http://schemas.microsoft.com/office/drawing/2014/main" id="{53DB3160-626C-299A-B86D-E14BE0D12A7A}"/>
              </a:ext>
            </a:extLst>
          </p:cNvPr>
          <p:cNvSpPr/>
          <p:nvPr/>
        </p:nvSpPr>
        <p:spPr>
          <a:xfrm>
            <a:off x="3370587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t-1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005859-A745-265D-EFBF-4016BB3B5AFD}"/>
              </a:ext>
            </a:extLst>
          </p:cNvPr>
          <p:cNvSpPr/>
          <p:nvPr/>
        </p:nvSpPr>
        <p:spPr>
          <a:xfrm>
            <a:off x="3370586" y="3508488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t-1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39C5F00-BEC2-4CEC-6DF0-848E3D44E0CF}"/>
              </a:ext>
            </a:extLst>
          </p:cNvPr>
          <p:cNvSpPr/>
          <p:nvPr/>
        </p:nvSpPr>
        <p:spPr>
          <a:xfrm>
            <a:off x="5544734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4D3E9D6-9761-DD0E-FE81-7DAF2FFA50DC}"/>
              </a:ext>
            </a:extLst>
          </p:cNvPr>
          <p:cNvSpPr/>
          <p:nvPr/>
        </p:nvSpPr>
        <p:spPr>
          <a:xfrm>
            <a:off x="5544733" y="3508488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71C6861-431D-DB42-5D4F-CD8CF068DAC5}"/>
              </a:ext>
            </a:extLst>
          </p:cNvPr>
          <p:cNvSpPr/>
          <p:nvPr/>
        </p:nvSpPr>
        <p:spPr>
          <a:xfrm>
            <a:off x="7718881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186B923-265F-3CD8-193C-46E1789627FC}"/>
              </a:ext>
            </a:extLst>
          </p:cNvPr>
          <p:cNvSpPr/>
          <p:nvPr/>
        </p:nvSpPr>
        <p:spPr>
          <a:xfrm>
            <a:off x="7718879" y="3508487"/>
            <a:ext cx="777381" cy="77738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3626CCC-7401-3497-E1EA-CE29C022679D}"/>
              </a:ext>
            </a:extLst>
          </p:cNvPr>
          <p:cNvCxnSpPr>
            <a:stCxn id="16" idx="6"/>
            <a:endCxn id="20" idx="2"/>
          </p:cNvCxnSpPr>
          <p:nvPr/>
        </p:nvCxnSpPr>
        <p:spPr>
          <a:xfrm>
            <a:off x="4083651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8012354-03D0-504B-B389-000D220D4935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 flipV="1">
            <a:off x="4083650" y="2334335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381F2A6-864E-D1CC-5E24-B106F805AE74}"/>
              </a:ext>
            </a:extLst>
          </p:cNvPr>
          <p:cNvCxnSpPr/>
          <p:nvPr/>
        </p:nvCxnSpPr>
        <p:spPr>
          <a:xfrm>
            <a:off x="6257797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52DE0C7-E73F-447A-D231-3F75D851E285}"/>
              </a:ext>
            </a:extLst>
          </p:cNvPr>
          <p:cNvCxnSpPr>
            <a:cxnSpLocks/>
            <a:stCxn id="25" idx="6"/>
            <a:endCxn id="27" idx="2"/>
          </p:cNvCxnSpPr>
          <p:nvPr/>
        </p:nvCxnSpPr>
        <p:spPr>
          <a:xfrm flipV="1">
            <a:off x="6257797" y="2334335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4BB2996-5A6D-CC5E-E75F-5932D8BD4D36}"/>
              </a:ext>
            </a:extLst>
          </p:cNvPr>
          <p:cNvCxnSpPr/>
          <p:nvPr/>
        </p:nvCxnSpPr>
        <p:spPr>
          <a:xfrm>
            <a:off x="1909503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5BF2B4D-85B7-C797-2066-BA2279A75076}"/>
              </a:ext>
            </a:extLst>
          </p:cNvPr>
          <p:cNvCxnSpPr/>
          <p:nvPr/>
        </p:nvCxnSpPr>
        <p:spPr>
          <a:xfrm>
            <a:off x="8431944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D1958FA-5117-4C51-6F14-F368D83EEFF9}"/>
              </a:ext>
            </a:extLst>
          </p:cNvPr>
          <p:cNvCxnSpPr>
            <a:cxnSpLocks/>
          </p:cNvCxnSpPr>
          <p:nvPr/>
        </p:nvCxnSpPr>
        <p:spPr>
          <a:xfrm flipV="1">
            <a:off x="1927676" y="2334334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A75DD0D-0B20-90F7-7442-1B59098E334D}"/>
              </a:ext>
            </a:extLst>
          </p:cNvPr>
          <p:cNvCxnSpPr>
            <a:cxnSpLocks/>
          </p:cNvCxnSpPr>
          <p:nvPr/>
        </p:nvCxnSpPr>
        <p:spPr>
          <a:xfrm flipV="1">
            <a:off x="8496259" y="2325638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Diamond 40">
            <a:extLst>
              <a:ext uri="{FF2B5EF4-FFF2-40B4-BE49-F238E27FC236}">
                <a16:creationId xmlns:a16="http://schemas.microsoft.com/office/drawing/2014/main" id="{4B9E5117-3AA7-A3EF-8824-82778E5D55D0}"/>
              </a:ext>
            </a:extLst>
          </p:cNvPr>
          <p:cNvSpPr/>
          <p:nvPr/>
        </p:nvSpPr>
        <p:spPr>
          <a:xfrm>
            <a:off x="3858189" y="2559989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t-1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sp>
        <p:nvSpPr>
          <p:cNvPr id="46" name="Diamond 45">
            <a:extLst>
              <a:ext uri="{FF2B5EF4-FFF2-40B4-BE49-F238E27FC236}">
                <a16:creationId xmlns:a16="http://schemas.microsoft.com/office/drawing/2014/main" id="{36047D9E-A747-8F2F-10B9-BA6175242136}"/>
              </a:ext>
            </a:extLst>
          </p:cNvPr>
          <p:cNvSpPr/>
          <p:nvPr/>
        </p:nvSpPr>
        <p:spPr>
          <a:xfrm>
            <a:off x="6069739" y="2559989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sp>
        <p:nvSpPr>
          <p:cNvPr id="50" name="Diamond 49">
            <a:extLst>
              <a:ext uri="{FF2B5EF4-FFF2-40B4-BE49-F238E27FC236}">
                <a16:creationId xmlns:a16="http://schemas.microsoft.com/office/drawing/2014/main" id="{414A1140-C068-7C67-1FC6-F926AE352CA8}"/>
              </a:ext>
            </a:extLst>
          </p:cNvPr>
          <p:cNvSpPr/>
          <p:nvPr/>
        </p:nvSpPr>
        <p:spPr>
          <a:xfrm>
            <a:off x="8278842" y="2559989"/>
            <a:ext cx="989206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t+1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E7CD756-FD9A-4F55-1A33-EB0DC63E607F}"/>
              </a:ext>
            </a:extLst>
          </p:cNvPr>
          <p:cNvCxnSpPr>
            <a:cxnSpLocks/>
            <a:stCxn id="19" idx="7"/>
          </p:cNvCxnSpPr>
          <p:nvPr/>
        </p:nvCxnSpPr>
        <p:spPr>
          <a:xfrm flipV="1">
            <a:off x="3979224" y="3227764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1960435-4304-8F2F-4ECD-BB95E6E49744}"/>
              </a:ext>
            </a:extLst>
          </p:cNvPr>
          <p:cNvCxnSpPr>
            <a:cxnSpLocks/>
          </p:cNvCxnSpPr>
          <p:nvPr/>
        </p:nvCxnSpPr>
        <p:spPr>
          <a:xfrm flipV="1">
            <a:off x="6144285" y="3230481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B1DA7BA-211E-1ED3-F9F0-FDF141FECE98}"/>
              </a:ext>
            </a:extLst>
          </p:cNvPr>
          <p:cNvCxnSpPr>
            <a:cxnSpLocks/>
          </p:cNvCxnSpPr>
          <p:nvPr/>
        </p:nvCxnSpPr>
        <p:spPr>
          <a:xfrm flipV="1">
            <a:off x="8350590" y="3223416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25328FE-1B10-28A4-9FFE-122B6F66134E}"/>
              </a:ext>
            </a:extLst>
          </p:cNvPr>
          <p:cNvCxnSpPr>
            <a:cxnSpLocks/>
            <a:stCxn id="20" idx="2"/>
          </p:cNvCxnSpPr>
          <p:nvPr/>
        </p:nvCxnSpPr>
        <p:spPr>
          <a:xfrm flipH="1">
            <a:off x="4553080" y="2334335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77832C3-2B1B-C2CD-4E32-22A222D24600}"/>
              </a:ext>
            </a:extLst>
          </p:cNvPr>
          <p:cNvCxnSpPr>
            <a:cxnSpLocks/>
          </p:cNvCxnSpPr>
          <p:nvPr/>
        </p:nvCxnSpPr>
        <p:spPr>
          <a:xfrm flipH="1">
            <a:off x="6727227" y="2325638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D384EBA-21B4-DD49-A2A2-62962D12D911}"/>
              </a:ext>
            </a:extLst>
          </p:cNvPr>
          <p:cNvCxnSpPr>
            <a:cxnSpLocks/>
          </p:cNvCxnSpPr>
          <p:nvPr/>
        </p:nvCxnSpPr>
        <p:spPr>
          <a:xfrm flipH="1">
            <a:off x="9010866" y="2295961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FA89D5EF-E6F0-0944-268B-7A9E5A53FC6B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Expected cumulative reward</a:t>
            </a:r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831239-C2CA-0D42-ABFC-6379FD03E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5041" y="5030474"/>
            <a:ext cx="6118579" cy="4132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435E21-E6BD-6044-9817-805EAC7668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37" r="1073" b="-3935"/>
          <a:stretch/>
        </p:blipFill>
        <p:spPr>
          <a:xfrm>
            <a:off x="3406725" y="5030475"/>
            <a:ext cx="5720317" cy="42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019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57FE6-96D5-BBB6-DE94-ECCCB7C2C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FFDE4C7-F108-3DA9-F8D3-D6BC4F22089B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Value: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expected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cumulative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reward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at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given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state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5A199A-3387-8FC0-8686-763B31C41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697" y="5041107"/>
            <a:ext cx="8803758" cy="413282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F88FCE5-4B7E-52FF-0850-B44EAC184121}"/>
              </a:ext>
            </a:extLst>
          </p:cNvPr>
          <p:cNvSpPr/>
          <p:nvPr/>
        </p:nvSpPr>
        <p:spPr>
          <a:xfrm>
            <a:off x="3370587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97A815D-061D-5CE7-1E7E-1182696E60E6}"/>
              </a:ext>
            </a:extLst>
          </p:cNvPr>
          <p:cNvSpPr/>
          <p:nvPr/>
        </p:nvSpPr>
        <p:spPr>
          <a:xfrm>
            <a:off x="3370586" y="3508488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t-1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EB90E90-0FF9-9370-9669-C9FE968CCB9E}"/>
              </a:ext>
            </a:extLst>
          </p:cNvPr>
          <p:cNvSpPr/>
          <p:nvPr/>
        </p:nvSpPr>
        <p:spPr>
          <a:xfrm>
            <a:off x="5544734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2DAC459-1751-F819-BC53-536663C9C015}"/>
              </a:ext>
            </a:extLst>
          </p:cNvPr>
          <p:cNvSpPr/>
          <p:nvPr/>
        </p:nvSpPr>
        <p:spPr>
          <a:xfrm>
            <a:off x="5544733" y="3508488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D84FE3-B509-4F1B-9BAA-28596CE98886}"/>
              </a:ext>
            </a:extLst>
          </p:cNvPr>
          <p:cNvSpPr/>
          <p:nvPr/>
        </p:nvSpPr>
        <p:spPr>
          <a:xfrm>
            <a:off x="7718881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A577B9F-2FE8-C115-1D02-C7B9B46822EF}"/>
              </a:ext>
            </a:extLst>
          </p:cNvPr>
          <p:cNvSpPr/>
          <p:nvPr/>
        </p:nvSpPr>
        <p:spPr>
          <a:xfrm>
            <a:off x="7718879" y="3508487"/>
            <a:ext cx="777381" cy="77738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A9C5473-7BC4-07B4-EBB7-C21506C3EA89}"/>
              </a:ext>
            </a:extLst>
          </p:cNvPr>
          <p:cNvCxnSpPr>
            <a:stCxn id="10" idx="6"/>
            <a:endCxn id="12" idx="2"/>
          </p:cNvCxnSpPr>
          <p:nvPr/>
        </p:nvCxnSpPr>
        <p:spPr>
          <a:xfrm>
            <a:off x="4083651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A310A96-2390-E0CF-E431-B44C968D0BED}"/>
              </a:ext>
            </a:extLst>
          </p:cNvPr>
          <p:cNvCxnSpPr>
            <a:cxnSpLocks/>
            <a:stCxn id="11" idx="6"/>
            <a:endCxn id="12" idx="2"/>
          </p:cNvCxnSpPr>
          <p:nvPr/>
        </p:nvCxnSpPr>
        <p:spPr>
          <a:xfrm flipV="1">
            <a:off x="4083650" y="2334335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51E60DC-7361-189C-2BAF-1808649CD98C}"/>
              </a:ext>
            </a:extLst>
          </p:cNvPr>
          <p:cNvCxnSpPr/>
          <p:nvPr/>
        </p:nvCxnSpPr>
        <p:spPr>
          <a:xfrm>
            <a:off x="6257797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930B271-AD64-CEFF-52AE-C46521FC8F17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 flipV="1">
            <a:off x="6257797" y="2334335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93322B3-AC6B-8B98-E1C2-5837E87CA772}"/>
              </a:ext>
            </a:extLst>
          </p:cNvPr>
          <p:cNvCxnSpPr/>
          <p:nvPr/>
        </p:nvCxnSpPr>
        <p:spPr>
          <a:xfrm>
            <a:off x="8431944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6E49A96-E228-E60C-1F7D-F17AE8EB47FB}"/>
              </a:ext>
            </a:extLst>
          </p:cNvPr>
          <p:cNvCxnSpPr>
            <a:cxnSpLocks/>
          </p:cNvCxnSpPr>
          <p:nvPr/>
        </p:nvCxnSpPr>
        <p:spPr>
          <a:xfrm flipV="1">
            <a:off x="8496259" y="2325638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Diamond 28">
            <a:extLst>
              <a:ext uri="{FF2B5EF4-FFF2-40B4-BE49-F238E27FC236}">
                <a16:creationId xmlns:a16="http://schemas.microsoft.com/office/drawing/2014/main" id="{2E79EC7A-38AE-8FCD-04F7-53BB950CE859}"/>
              </a:ext>
            </a:extLst>
          </p:cNvPr>
          <p:cNvSpPr/>
          <p:nvPr/>
        </p:nvSpPr>
        <p:spPr>
          <a:xfrm>
            <a:off x="3858189" y="2559989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t-1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sp>
        <p:nvSpPr>
          <p:cNvPr id="30" name="Diamond 29">
            <a:extLst>
              <a:ext uri="{FF2B5EF4-FFF2-40B4-BE49-F238E27FC236}">
                <a16:creationId xmlns:a16="http://schemas.microsoft.com/office/drawing/2014/main" id="{2C318D8C-8CEE-FE46-0F9A-8CAF8F26AFBB}"/>
              </a:ext>
            </a:extLst>
          </p:cNvPr>
          <p:cNvSpPr/>
          <p:nvPr/>
        </p:nvSpPr>
        <p:spPr>
          <a:xfrm>
            <a:off x="6069739" y="2559989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9E62EE84-0CEA-ED50-52E1-570BDF54C7AD}"/>
              </a:ext>
            </a:extLst>
          </p:cNvPr>
          <p:cNvSpPr/>
          <p:nvPr/>
        </p:nvSpPr>
        <p:spPr>
          <a:xfrm>
            <a:off x="8278842" y="2559989"/>
            <a:ext cx="989206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t+1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E69D1EC-2BEE-08B9-1655-95300D4C15D4}"/>
              </a:ext>
            </a:extLst>
          </p:cNvPr>
          <p:cNvCxnSpPr>
            <a:cxnSpLocks/>
            <a:stCxn id="11" idx="7"/>
          </p:cNvCxnSpPr>
          <p:nvPr/>
        </p:nvCxnSpPr>
        <p:spPr>
          <a:xfrm flipV="1">
            <a:off x="3979224" y="3227764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79ABAD6-0CD8-99BC-A0B4-0D58F515E38D}"/>
              </a:ext>
            </a:extLst>
          </p:cNvPr>
          <p:cNvCxnSpPr>
            <a:cxnSpLocks/>
          </p:cNvCxnSpPr>
          <p:nvPr/>
        </p:nvCxnSpPr>
        <p:spPr>
          <a:xfrm flipV="1">
            <a:off x="6144285" y="3230481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882615E-E408-483B-8B90-37E1B0031D4E}"/>
              </a:ext>
            </a:extLst>
          </p:cNvPr>
          <p:cNvCxnSpPr>
            <a:cxnSpLocks/>
          </p:cNvCxnSpPr>
          <p:nvPr/>
        </p:nvCxnSpPr>
        <p:spPr>
          <a:xfrm flipV="1">
            <a:off x="8350590" y="3223416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DF29329-7E5E-E7C7-6676-7295E055CD46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4553080" y="2334335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7A651EC-E98E-1674-8429-213E4584D69C}"/>
              </a:ext>
            </a:extLst>
          </p:cNvPr>
          <p:cNvCxnSpPr>
            <a:cxnSpLocks/>
          </p:cNvCxnSpPr>
          <p:nvPr/>
        </p:nvCxnSpPr>
        <p:spPr>
          <a:xfrm flipH="1">
            <a:off x="6727227" y="2325638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A8C0A85-287F-2214-AB2E-AC629D12998F}"/>
              </a:ext>
            </a:extLst>
          </p:cNvPr>
          <p:cNvCxnSpPr>
            <a:cxnSpLocks/>
          </p:cNvCxnSpPr>
          <p:nvPr/>
        </p:nvCxnSpPr>
        <p:spPr>
          <a:xfrm flipH="1">
            <a:off x="9010866" y="2295961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3CCA2B31-0039-AC4C-07B8-C8CBB2C9CF8C}"/>
              </a:ext>
            </a:extLst>
          </p:cNvPr>
          <p:cNvSpPr txBox="1"/>
          <p:nvPr/>
        </p:nvSpPr>
        <p:spPr>
          <a:xfrm>
            <a:off x="3373754" y="2145970"/>
            <a:ext cx="724429" cy="400110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000"/>
              <a:t>S</a:t>
            </a:r>
            <a:r>
              <a:rPr lang="en-US" altLang="zh-CN" sz="2000" baseline="-25000"/>
              <a:t>t-1</a:t>
            </a:r>
            <a:r>
              <a:rPr lang="en-US" altLang="zh-CN" sz="2000"/>
              <a:t>=s</a:t>
            </a:r>
            <a:endParaRPr sz="200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B012D8A6-4FCE-3147-134A-374198160EE6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727118" y="1314724"/>
            <a:ext cx="1" cy="66307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084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99E09-C2D8-DF69-A072-A6BBDD6CF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F6EFA3A-EAB0-C03E-1C46-4C0B84F83543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Value: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expected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cumulative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reward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at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given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state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170" name="Picture 2" descr="Image result for 康庄大道">
            <a:extLst>
              <a:ext uri="{FF2B5EF4-FFF2-40B4-BE49-F238E27FC236}">
                <a16:creationId xmlns:a16="http://schemas.microsoft.com/office/drawing/2014/main" id="{38830C53-94F4-5023-3AAC-5B50D0B6F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168" y="2039952"/>
            <a:ext cx="4217139" cy="3286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age result for 危险的墙">
            <a:extLst>
              <a:ext uri="{FF2B5EF4-FFF2-40B4-BE49-F238E27FC236}">
                <a16:creationId xmlns:a16="http://schemas.microsoft.com/office/drawing/2014/main" id="{90271769-0AB0-6613-33C1-B718CAA7DE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70"/>
          <a:stretch/>
        </p:blipFill>
        <p:spPr bwMode="auto">
          <a:xfrm>
            <a:off x="1103277" y="2039953"/>
            <a:ext cx="4333064" cy="3286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74E0F2-12F0-D2EB-7B20-E72CF6C8C3CC}"/>
              </a:ext>
            </a:extLst>
          </p:cNvPr>
          <p:cNvSpPr txBox="1"/>
          <p:nvPr/>
        </p:nvSpPr>
        <p:spPr>
          <a:xfrm>
            <a:off x="4977745" y="5721012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君子不立危墙之下</a:t>
            </a:r>
            <a:endParaRPr sz="20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1251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3C712-722F-F0E3-316D-7102ACE85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3B1D8C9-BC98-BA88-234D-5E92A33C8484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BDAC0AC-B9B8-F8DB-D74B-93E33D423D2A}"/>
              </a:ext>
            </a:extLst>
          </p:cNvPr>
          <p:cNvGrpSpPr/>
          <p:nvPr/>
        </p:nvGrpSpPr>
        <p:grpSpPr>
          <a:xfrm>
            <a:off x="2780033" y="1765152"/>
            <a:ext cx="6631934" cy="2308065"/>
            <a:chOff x="3370586" y="1977803"/>
            <a:chExt cx="6631934" cy="2308065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1D39C5E9-1D0E-A947-CA1E-636F99608715}"/>
                </a:ext>
              </a:extLst>
            </p:cNvPr>
            <p:cNvSpPr/>
            <p:nvPr/>
          </p:nvSpPr>
          <p:spPr>
            <a:xfrm>
              <a:off x="3370587" y="1977803"/>
              <a:ext cx="713064" cy="71306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baseline="-25000">
                <a:solidFill>
                  <a:sysClr val="windowText" lastClr="000000"/>
                </a:solidFill>
              </a:endParaRP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670126E-0E4E-2FE3-54C2-265D88282E02}"/>
                </a:ext>
              </a:extLst>
            </p:cNvPr>
            <p:cNvSpPr/>
            <p:nvPr/>
          </p:nvSpPr>
          <p:spPr>
            <a:xfrm>
              <a:off x="3370586" y="3508488"/>
              <a:ext cx="713064" cy="71306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>
                  <a:solidFill>
                    <a:sysClr val="windowText" lastClr="000000"/>
                  </a:solidFill>
                </a:rPr>
                <a:t>A</a:t>
              </a:r>
              <a:r>
                <a:rPr lang="en-US" altLang="zh-CN" baseline="-25000">
                  <a:solidFill>
                    <a:sysClr val="windowText" lastClr="000000"/>
                  </a:solidFill>
                </a:rPr>
                <a:t>t-1</a:t>
              </a:r>
              <a:endParaRPr baseline="-25000">
                <a:solidFill>
                  <a:sysClr val="windowText" lastClr="000000"/>
                </a:solidFill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02C2A29-BEA2-E9FA-288A-28B2B4ABB3CA}"/>
                </a:ext>
              </a:extLst>
            </p:cNvPr>
            <p:cNvSpPr/>
            <p:nvPr/>
          </p:nvSpPr>
          <p:spPr>
            <a:xfrm>
              <a:off x="5544734" y="1977803"/>
              <a:ext cx="713064" cy="71306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>
                  <a:solidFill>
                    <a:sysClr val="windowText" lastClr="000000"/>
                  </a:solidFill>
                </a:rPr>
                <a:t>S</a:t>
              </a:r>
              <a:r>
                <a:rPr lang="en-US" altLang="zh-CN" baseline="-25000">
                  <a:solidFill>
                    <a:sysClr val="windowText" lastClr="000000"/>
                  </a:solidFill>
                </a:rPr>
                <a:t>t</a:t>
              </a:r>
              <a:endParaRPr baseline="-25000"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9D07D17-CA66-7704-4DC0-46EE599546FB}"/>
                </a:ext>
              </a:extLst>
            </p:cNvPr>
            <p:cNvSpPr/>
            <p:nvPr/>
          </p:nvSpPr>
          <p:spPr>
            <a:xfrm>
              <a:off x="5544733" y="3508488"/>
              <a:ext cx="713064" cy="71306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>
                  <a:solidFill>
                    <a:sysClr val="windowText" lastClr="000000"/>
                  </a:solidFill>
                </a:rPr>
                <a:t>A</a:t>
              </a:r>
              <a:r>
                <a:rPr lang="en-US" altLang="zh-CN" baseline="-25000">
                  <a:solidFill>
                    <a:sysClr val="windowText" lastClr="000000"/>
                  </a:solidFill>
                </a:rPr>
                <a:t>t</a:t>
              </a:r>
              <a:endParaRPr baseline="-2500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70A4AAF-4114-8DCB-6AD1-FA030D8DAD3F}"/>
                </a:ext>
              </a:extLst>
            </p:cNvPr>
            <p:cNvSpPr/>
            <p:nvPr/>
          </p:nvSpPr>
          <p:spPr>
            <a:xfrm>
              <a:off x="7718881" y="1977803"/>
              <a:ext cx="713064" cy="71306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>
                  <a:solidFill>
                    <a:sysClr val="windowText" lastClr="000000"/>
                  </a:solidFill>
                </a:rPr>
                <a:t>S</a:t>
              </a:r>
              <a:r>
                <a:rPr lang="en-US" altLang="zh-CN" baseline="-25000">
                  <a:solidFill>
                    <a:sysClr val="windowText" lastClr="000000"/>
                  </a:solidFill>
                </a:rPr>
                <a:t>t+1</a:t>
              </a:r>
              <a:endParaRPr baseline="-25000">
                <a:solidFill>
                  <a:sysClr val="windowText" lastClr="000000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2D2D89A-2BBC-632E-B419-319B35CCCA78}"/>
                </a:ext>
              </a:extLst>
            </p:cNvPr>
            <p:cNvSpPr/>
            <p:nvPr/>
          </p:nvSpPr>
          <p:spPr>
            <a:xfrm>
              <a:off x="7718879" y="3508487"/>
              <a:ext cx="777381" cy="7773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>
                  <a:solidFill>
                    <a:sysClr val="windowText" lastClr="000000"/>
                  </a:solidFill>
                </a:rPr>
                <a:t>A</a:t>
              </a:r>
              <a:r>
                <a:rPr lang="en-US" altLang="zh-CN" baseline="-25000">
                  <a:solidFill>
                    <a:sysClr val="windowText" lastClr="000000"/>
                  </a:solidFill>
                </a:rPr>
                <a:t>t+1</a:t>
              </a:r>
              <a:endParaRPr baseline="-2500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7652B37-2ABC-EE3B-FA1F-8EEC1E585C13}"/>
                </a:ext>
              </a:extLst>
            </p:cNvPr>
            <p:cNvCxnSpPr>
              <a:stCxn id="2" idx="6"/>
              <a:endCxn id="4" idx="2"/>
            </p:cNvCxnSpPr>
            <p:nvPr/>
          </p:nvCxnSpPr>
          <p:spPr>
            <a:xfrm>
              <a:off x="4083651" y="2334335"/>
              <a:ext cx="1461083" cy="0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8DDE521-3C1F-FAC8-9E9B-D20C67C641F8}"/>
                </a:ext>
              </a:extLst>
            </p:cNvPr>
            <p:cNvCxnSpPr>
              <a:cxnSpLocks/>
              <a:stCxn id="3" idx="6"/>
              <a:endCxn id="4" idx="2"/>
            </p:cNvCxnSpPr>
            <p:nvPr/>
          </p:nvCxnSpPr>
          <p:spPr>
            <a:xfrm flipV="1">
              <a:off x="4083650" y="2334335"/>
              <a:ext cx="1461084" cy="1530685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5C51171-8489-A9D6-290B-A36399D15668}"/>
                </a:ext>
              </a:extLst>
            </p:cNvPr>
            <p:cNvCxnSpPr/>
            <p:nvPr/>
          </p:nvCxnSpPr>
          <p:spPr>
            <a:xfrm>
              <a:off x="6257797" y="2334335"/>
              <a:ext cx="1461083" cy="0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CCBC3AC-E56C-FA61-C7CB-DF931D165984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 flipV="1">
              <a:off x="6257797" y="2334335"/>
              <a:ext cx="1461084" cy="1530685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974A28F-CA70-A88E-D06B-4E447AE1B0C5}"/>
                </a:ext>
              </a:extLst>
            </p:cNvPr>
            <p:cNvCxnSpPr/>
            <p:nvPr/>
          </p:nvCxnSpPr>
          <p:spPr>
            <a:xfrm>
              <a:off x="8431944" y="2334335"/>
              <a:ext cx="1461083" cy="0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E01A4E9-69B5-2F81-3FFA-3D6186347C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96259" y="2325638"/>
              <a:ext cx="1461084" cy="1530685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Diamond 14">
              <a:extLst>
                <a:ext uri="{FF2B5EF4-FFF2-40B4-BE49-F238E27FC236}">
                  <a16:creationId xmlns:a16="http://schemas.microsoft.com/office/drawing/2014/main" id="{86B5A145-0FD6-FD9C-54D3-992CA99F7E43}"/>
                </a:ext>
              </a:extLst>
            </p:cNvPr>
            <p:cNvSpPr/>
            <p:nvPr/>
          </p:nvSpPr>
          <p:spPr>
            <a:xfrm>
              <a:off x="3858189" y="2559989"/>
              <a:ext cx="901122" cy="870021"/>
            </a:xfrm>
            <a:prstGeom prst="diamond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>
                  <a:solidFill>
                    <a:sysClr val="windowText" lastClr="000000"/>
                  </a:solidFill>
                </a:rPr>
                <a:t>R</a:t>
              </a:r>
              <a:r>
                <a:rPr lang="en-US" altLang="zh-CN" sz="1600" baseline="-25000">
                  <a:solidFill>
                    <a:sysClr val="windowText" lastClr="000000"/>
                  </a:solidFill>
                </a:rPr>
                <a:t>t-1</a:t>
              </a:r>
              <a:endParaRPr sz="1600" baseline="-2500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Diamond 15">
              <a:extLst>
                <a:ext uri="{FF2B5EF4-FFF2-40B4-BE49-F238E27FC236}">
                  <a16:creationId xmlns:a16="http://schemas.microsoft.com/office/drawing/2014/main" id="{D2DDC116-925A-49F2-594F-0B2A9DBB9D99}"/>
                </a:ext>
              </a:extLst>
            </p:cNvPr>
            <p:cNvSpPr/>
            <p:nvPr/>
          </p:nvSpPr>
          <p:spPr>
            <a:xfrm>
              <a:off x="6069739" y="2559989"/>
              <a:ext cx="901122" cy="870021"/>
            </a:xfrm>
            <a:prstGeom prst="diamond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>
                  <a:solidFill>
                    <a:sysClr val="windowText" lastClr="000000"/>
                  </a:solidFill>
                </a:rPr>
                <a:t>R</a:t>
              </a:r>
              <a:r>
                <a:rPr lang="en-US" altLang="zh-CN" sz="1600" baseline="-25000">
                  <a:solidFill>
                    <a:sysClr val="windowText" lastClr="000000"/>
                  </a:solidFill>
                </a:rPr>
                <a:t>t</a:t>
              </a:r>
              <a:endParaRPr sz="1600" baseline="-2500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Diamond 16">
              <a:extLst>
                <a:ext uri="{FF2B5EF4-FFF2-40B4-BE49-F238E27FC236}">
                  <a16:creationId xmlns:a16="http://schemas.microsoft.com/office/drawing/2014/main" id="{92124067-91A5-CE67-B01D-B9E27943B953}"/>
                </a:ext>
              </a:extLst>
            </p:cNvPr>
            <p:cNvSpPr/>
            <p:nvPr/>
          </p:nvSpPr>
          <p:spPr>
            <a:xfrm>
              <a:off x="8278842" y="2559989"/>
              <a:ext cx="989206" cy="870021"/>
            </a:xfrm>
            <a:prstGeom prst="diamond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>
                  <a:solidFill>
                    <a:sysClr val="windowText" lastClr="000000"/>
                  </a:solidFill>
                </a:rPr>
                <a:t>R</a:t>
              </a:r>
              <a:r>
                <a:rPr lang="en-US" altLang="zh-CN" sz="1600" baseline="-25000">
                  <a:solidFill>
                    <a:sysClr val="windowText" lastClr="000000"/>
                  </a:solidFill>
                </a:rPr>
                <a:t>t+1</a:t>
              </a:r>
              <a:endParaRPr sz="1600" baseline="-2500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F1532CF2-7D63-335F-E19D-88EC2D287385}"/>
                </a:ext>
              </a:extLst>
            </p:cNvPr>
            <p:cNvCxnSpPr>
              <a:cxnSpLocks/>
              <a:stCxn id="3" idx="7"/>
            </p:cNvCxnSpPr>
            <p:nvPr/>
          </p:nvCxnSpPr>
          <p:spPr>
            <a:xfrm flipV="1">
              <a:off x="3979224" y="3227764"/>
              <a:ext cx="122599" cy="38515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C45EBB8F-3D42-2E90-9AD5-C112ED9285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44285" y="3230481"/>
              <a:ext cx="122599" cy="38515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D6A5387-1A4A-135B-A05E-FB2BBD62FC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50590" y="3223416"/>
              <a:ext cx="122599" cy="38515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BE509E8-C2F0-854E-0256-F32D9C932FFB}"/>
                </a:ext>
              </a:extLst>
            </p:cNvPr>
            <p:cNvCxnSpPr>
              <a:cxnSpLocks/>
              <a:stCxn id="4" idx="2"/>
            </p:cNvCxnSpPr>
            <p:nvPr/>
          </p:nvCxnSpPr>
          <p:spPr>
            <a:xfrm flipH="1">
              <a:off x="4553080" y="2334335"/>
              <a:ext cx="991654" cy="473125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2930A3F-0245-D979-15B9-B5FBAC27E8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27227" y="2325638"/>
              <a:ext cx="991654" cy="473125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6C18734-ED42-50FB-9B27-443D4E2CC6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10866" y="2295961"/>
              <a:ext cx="991654" cy="473125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14A9B85-CEFD-1D8E-4D2E-B58AE13DFC4D}"/>
                </a:ext>
              </a:extLst>
            </p:cNvPr>
            <p:cNvSpPr txBox="1"/>
            <p:nvPr/>
          </p:nvSpPr>
          <p:spPr>
            <a:xfrm>
              <a:off x="3373754" y="2145970"/>
              <a:ext cx="724429" cy="400110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000"/>
                <a:t>S</a:t>
              </a:r>
              <a:r>
                <a:rPr lang="en-US" altLang="zh-CN" sz="2000" baseline="-25000"/>
                <a:t>t-1</a:t>
              </a:r>
              <a:r>
                <a:rPr lang="en-US" altLang="zh-CN" sz="2000"/>
                <a:t>=s</a:t>
              </a:r>
              <a:endParaRPr sz="200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999AE75-7FF1-38A0-8930-223619DDD8F7}"/>
              </a:ext>
            </a:extLst>
          </p:cNvPr>
          <p:cNvSpPr txBox="1"/>
          <p:nvPr/>
        </p:nvSpPr>
        <p:spPr>
          <a:xfrm>
            <a:off x="3342507" y="5296693"/>
            <a:ext cx="4979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policy</a:t>
            </a:r>
            <a:r>
              <a:rPr lang="zh-CN" altLang="en-US"/>
              <a:t> </a:t>
            </a:r>
            <a:r>
              <a:rPr lang="en-US" altLang="zh-CN"/>
              <a:t>maps</a:t>
            </a:r>
            <a:r>
              <a:rPr lang="zh-CN" altLang="en-US"/>
              <a:t> </a:t>
            </a:r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state</a:t>
            </a:r>
            <a:r>
              <a:rPr lang="zh-CN" altLang="en-US"/>
              <a:t> </a:t>
            </a:r>
            <a:r>
              <a:rPr lang="en-US" altLang="zh-CN"/>
              <a:t>to</a:t>
            </a:r>
            <a:r>
              <a:rPr lang="zh-CN" altLang="en-US"/>
              <a:t> </a:t>
            </a:r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distribution</a:t>
            </a:r>
            <a:r>
              <a:rPr lang="zh-CN" altLang="en-US"/>
              <a:t> </a:t>
            </a:r>
            <a:r>
              <a:rPr lang="en-US" altLang="zh-CN"/>
              <a:t>of</a:t>
            </a:r>
            <a:r>
              <a:rPr lang="zh-CN" altLang="en-US"/>
              <a:t> </a:t>
            </a:r>
            <a:r>
              <a:rPr lang="en-US" altLang="zh-CN"/>
              <a:t>actions</a:t>
            </a:r>
            <a:r>
              <a:rPr lang="zh-CN" altLang="en-US"/>
              <a:t> </a:t>
            </a:r>
            <a:endParaRPr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367FD3F-9940-E05D-6B4F-F3B95AB0C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4782" y="4715645"/>
            <a:ext cx="977900" cy="3937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6F6CCF8-8CCE-ECDB-B6D2-6F75B9D4DFAA}"/>
              </a:ext>
            </a:extLst>
          </p:cNvPr>
          <p:cNvCxnSpPr>
            <a:cxnSpLocks/>
          </p:cNvCxnSpPr>
          <p:nvPr/>
        </p:nvCxnSpPr>
        <p:spPr>
          <a:xfrm flipH="1">
            <a:off x="3136565" y="2473867"/>
            <a:ext cx="1" cy="817621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E2F8A03-E7E8-A046-5AF1-7B62D8B503D6}"/>
              </a:ext>
            </a:extLst>
          </p:cNvPr>
          <p:cNvCxnSpPr>
            <a:cxnSpLocks/>
          </p:cNvCxnSpPr>
          <p:nvPr/>
        </p:nvCxnSpPr>
        <p:spPr>
          <a:xfrm flipH="1">
            <a:off x="5306933" y="2473867"/>
            <a:ext cx="1" cy="817621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7BB44B1-807B-0F35-48A0-9A9FB8B4D75E}"/>
              </a:ext>
            </a:extLst>
          </p:cNvPr>
          <p:cNvCxnSpPr>
            <a:cxnSpLocks/>
          </p:cNvCxnSpPr>
          <p:nvPr/>
        </p:nvCxnSpPr>
        <p:spPr>
          <a:xfrm flipH="1">
            <a:off x="7515564" y="2473867"/>
            <a:ext cx="1" cy="817621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834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EA181-9591-BCEC-13A1-AD1384F22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FA9E14-3F9E-65E2-FA72-3E53378AC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652" y="1233114"/>
            <a:ext cx="7841226" cy="46463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7A50141-A265-114D-B3B8-4E95CDA1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Goal: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reward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hypothesis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6006676-FCE0-673B-7360-281E46E8D8AB}"/>
              </a:ext>
            </a:extLst>
          </p:cNvPr>
          <p:cNvGrpSpPr/>
          <p:nvPr/>
        </p:nvGrpSpPr>
        <p:grpSpPr>
          <a:xfrm>
            <a:off x="3484737" y="4319672"/>
            <a:ext cx="4265880" cy="555642"/>
            <a:chOff x="3495369" y="4404732"/>
            <a:chExt cx="4265880" cy="555642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A21701E-728C-2C50-765A-A42746E8A5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0415" y="4404732"/>
              <a:ext cx="540834" cy="39029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7EC998-BB5F-E825-9560-B2FA006F8C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95369" y="4807974"/>
              <a:ext cx="1597741" cy="15240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25A382E-75B3-C3C9-0711-774A5AACB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750" y="6107519"/>
            <a:ext cx="17145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7233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3EC362-D6C6-E326-09D6-382234289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AC1B903-60A1-2B81-2B91-EB1F921E1148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Value: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expected</a:t>
            </a:r>
            <a:r>
              <a:rPr lang="zh-CN" altLang="en-US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cumulative</a:t>
            </a:r>
            <a:r>
              <a:rPr lang="zh-CN" altLang="en-US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reward</a:t>
            </a:r>
            <a:r>
              <a:rPr lang="zh-CN" altLang="en-US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at</a:t>
            </a:r>
            <a:r>
              <a:rPr lang="zh-CN" altLang="en-US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zh-CN" altLang="en-US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given</a:t>
            </a:r>
            <a:r>
              <a:rPr lang="zh-CN" altLang="en-US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state</a:t>
            </a:r>
            <a:r>
              <a:rPr lang="zh-CN" altLang="en-US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zh-CN" altLang="en-US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zh-CN" altLang="en-US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given</a:t>
            </a:r>
            <a:r>
              <a:rPr lang="zh-CN" altLang="en-US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action</a:t>
            </a:r>
            <a:endParaRPr lang="en-US" sz="3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E3E2119-7CB6-9DBE-9A67-B8CBA3CA85A6}"/>
              </a:ext>
            </a:extLst>
          </p:cNvPr>
          <p:cNvSpPr/>
          <p:nvPr/>
        </p:nvSpPr>
        <p:spPr>
          <a:xfrm>
            <a:off x="3370587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72F602-77E5-989E-8B67-D75A40A8D275}"/>
              </a:ext>
            </a:extLst>
          </p:cNvPr>
          <p:cNvSpPr/>
          <p:nvPr/>
        </p:nvSpPr>
        <p:spPr>
          <a:xfrm>
            <a:off x="3370586" y="3508488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70A7BEB-A189-1634-D438-A997C99FECF3}"/>
              </a:ext>
            </a:extLst>
          </p:cNvPr>
          <p:cNvSpPr/>
          <p:nvPr/>
        </p:nvSpPr>
        <p:spPr>
          <a:xfrm>
            <a:off x="5544734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C93B03C-201B-6EC8-E0EA-F8A5BB9C0E12}"/>
              </a:ext>
            </a:extLst>
          </p:cNvPr>
          <p:cNvSpPr/>
          <p:nvPr/>
        </p:nvSpPr>
        <p:spPr>
          <a:xfrm>
            <a:off x="5544733" y="3508488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AA6E92A-B6E8-0567-E605-FF5F6721784F}"/>
              </a:ext>
            </a:extLst>
          </p:cNvPr>
          <p:cNvSpPr/>
          <p:nvPr/>
        </p:nvSpPr>
        <p:spPr>
          <a:xfrm>
            <a:off x="7718881" y="1977803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80F1D51-1EB4-5D73-A97F-7BEA4966EC73}"/>
              </a:ext>
            </a:extLst>
          </p:cNvPr>
          <p:cNvSpPr/>
          <p:nvPr/>
        </p:nvSpPr>
        <p:spPr>
          <a:xfrm>
            <a:off x="7718879" y="3508487"/>
            <a:ext cx="777381" cy="77738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EFD4AE0-DFA6-59DC-8B9B-D325F02776F8}"/>
              </a:ext>
            </a:extLst>
          </p:cNvPr>
          <p:cNvCxnSpPr>
            <a:stCxn id="10" idx="6"/>
            <a:endCxn id="12" idx="2"/>
          </p:cNvCxnSpPr>
          <p:nvPr/>
        </p:nvCxnSpPr>
        <p:spPr>
          <a:xfrm>
            <a:off x="4083651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9732814-CF51-13C8-C675-D88525992DFF}"/>
              </a:ext>
            </a:extLst>
          </p:cNvPr>
          <p:cNvCxnSpPr>
            <a:cxnSpLocks/>
            <a:stCxn id="11" idx="6"/>
            <a:endCxn id="12" idx="2"/>
          </p:cNvCxnSpPr>
          <p:nvPr/>
        </p:nvCxnSpPr>
        <p:spPr>
          <a:xfrm flipV="1">
            <a:off x="4083650" y="2334335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923977-0581-F5EA-43DB-FBC8A2F6CCDB}"/>
              </a:ext>
            </a:extLst>
          </p:cNvPr>
          <p:cNvCxnSpPr/>
          <p:nvPr/>
        </p:nvCxnSpPr>
        <p:spPr>
          <a:xfrm>
            <a:off x="6257797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91A3FF6-6F05-6CE0-6346-F0FF750F2E69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 flipV="1">
            <a:off x="6257797" y="2334335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76E95E0-529F-C244-60A1-342CE288B36E}"/>
              </a:ext>
            </a:extLst>
          </p:cNvPr>
          <p:cNvCxnSpPr/>
          <p:nvPr/>
        </p:nvCxnSpPr>
        <p:spPr>
          <a:xfrm>
            <a:off x="8431944" y="2334335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F8CFF70-4953-3597-A269-AF2D7FD24746}"/>
              </a:ext>
            </a:extLst>
          </p:cNvPr>
          <p:cNvCxnSpPr>
            <a:cxnSpLocks/>
          </p:cNvCxnSpPr>
          <p:nvPr/>
        </p:nvCxnSpPr>
        <p:spPr>
          <a:xfrm flipV="1">
            <a:off x="8496259" y="2325638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DA15A93-589A-F7D2-53F5-BEFA34FE2619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4553080" y="2334335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4A0D553-19D9-815C-6DB3-6FD48B96BC10}"/>
              </a:ext>
            </a:extLst>
          </p:cNvPr>
          <p:cNvCxnSpPr>
            <a:cxnSpLocks/>
          </p:cNvCxnSpPr>
          <p:nvPr/>
        </p:nvCxnSpPr>
        <p:spPr>
          <a:xfrm flipH="1">
            <a:off x="6727227" y="2325638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336D02F-74BA-0900-3508-0ABEFB8C9766}"/>
              </a:ext>
            </a:extLst>
          </p:cNvPr>
          <p:cNvCxnSpPr>
            <a:cxnSpLocks/>
          </p:cNvCxnSpPr>
          <p:nvPr/>
        </p:nvCxnSpPr>
        <p:spPr>
          <a:xfrm flipH="1">
            <a:off x="9010866" y="2295961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01FA8213-969E-DFED-E6E1-916051ACE31A}"/>
              </a:ext>
            </a:extLst>
          </p:cNvPr>
          <p:cNvSpPr txBox="1"/>
          <p:nvPr/>
        </p:nvSpPr>
        <p:spPr>
          <a:xfrm>
            <a:off x="3373754" y="2145970"/>
            <a:ext cx="724429" cy="400110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000"/>
              <a:t>S</a:t>
            </a:r>
            <a:r>
              <a:rPr lang="en-US" altLang="zh-CN" sz="2000" baseline="-25000"/>
              <a:t>t-1</a:t>
            </a:r>
            <a:r>
              <a:rPr lang="en-US" altLang="zh-CN" sz="2000"/>
              <a:t>=s</a:t>
            </a:r>
            <a:endParaRPr sz="200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11D7BCC-818A-B0C5-F161-E631C8153A3C}"/>
              </a:ext>
            </a:extLst>
          </p:cNvPr>
          <p:cNvCxnSpPr>
            <a:cxnSpLocks/>
          </p:cNvCxnSpPr>
          <p:nvPr/>
        </p:nvCxnSpPr>
        <p:spPr>
          <a:xfrm>
            <a:off x="2517154" y="2357309"/>
            <a:ext cx="85343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9B82ED6-A2D6-B1E2-B32C-EC143F71E273}"/>
              </a:ext>
            </a:extLst>
          </p:cNvPr>
          <p:cNvCxnSpPr>
            <a:cxnSpLocks/>
          </p:cNvCxnSpPr>
          <p:nvPr/>
        </p:nvCxnSpPr>
        <p:spPr>
          <a:xfrm>
            <a:off x="2483725" y="3876626"/>
            <a:ext cx="85343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70E9170-8F39-D861-B53C-65C88A244034}"/>
              </a:ext>
            </a:extLst>
          </p:cNvPr>
          <p:cNvSpPr txBox="1"/>
          <p:nvPr/>
        </p:nvSpPr>
        <p:spPr>
          <a:xfrm>
            <a:off x="3382291" y="3655292"/>
            <a:ext cx="770788" cy="400110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000"/>
              <a:t>A</a:t>
            </a:r>
            <a:r>
              <a:rPr lang="en-US" altLang="zh-CN" sz="2000" baseline="-25000"/>
              <a:t>t-1</a:t>
            </a:r>
            <a:r>
              <a:rPr lang="en-US" altLang="zh-CN" sz="2000"/>
              <a:t>=a</a:t>
            </a:r>
            <a:endParaRPr sz="200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69A4260-40A8-C413-CC74-EBCAD734071B}"/>
              </a:ext>
            </a:extLst>
          </p:cNvPr>
          <p:cNvSpPr/>
          <p:nvPr/>
        </p:nvSpPr>
        <p:spPr>
          <a:xfrm>
            <a:off x="3337157" y="1885361"/>
            <a:ext cx="761026" cy="2400507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Diamond 28">
            <a:extLst>
              <a:ext uri="{FF2B5EF4-FFF2-40B4-BE49-F238E27FC236}">
                <a16:creationId xmlns:a16="http://schemas.microsoft.com/office/drawing/2014/main" id="{EB1C30EC-4333-428C-797B-0595F58A3BA9}"/>
              </a:ext>
            </a:extLst>
          </p:cNvPr>
          <p:cNvSpPr/>
          <p:nvPr/>
        </p:nvSpPr>
        <p:spPr>
          <a:xfrm>
            <a:off x="3858189" y="2559989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t-1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21AB318-6491-6664-356B-005A49D1150F}"/>
              </a:ext>
            </a:extLst>
          </p:cNvPr>
          <p:cNvCxnSpPr>
            <a:cxnSpLocks/>
            <a:stCxn id="11" idx="7"/>
          </p:cNvCxnSpPr>
          <p:nvPr/>
        </p:nvCxnSpPr>
        <p:spPr>
          <a:xfrm flipV="1">
            <a:off x="3979224" y="3227764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75FD039-B26C-8847-A231-0CAAD27D9548}"/>
              </a:ext>
            </a:extLst>
          </p:cNvPr>
          <p:cNvSpPr/>
          <p:nvPr/>
        </p:nvSpPr>
        <p:spPr>
          <a:xfrm>
            <a:off x="5535645" y="1899423"/>
            <a:ext cx="761026" cy="2400507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Diamond 29">
            <a:extLst>
              <a:ext uri="{FF2B5EF4-FFF2-40B4-BE49-F238E27FC236}">
                <a16:creationId xmlns:a16="http://schemas.microsoft.com/office/drawing/2014/main" id="{3FA88AAD-DF8D-E9E7-4CDD-7D62E91C137C}"/>
              </a:ext>
            </a:extLst>
          </p:cNvPr>
          <p:cNvSpPr/>
          <p:nvPr/>
        </p:nvSpPr>
        <p:spPr>
          <a:xfrm>
            <a:off x="6069739" y="2559989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7BE2B17-AFC2-4C98-28A6-F1213D677162}"/>
              </a:ext>
            </a:extLst>
          </p:cNvPr>
          <p:cNvCxnSpPr>
            <a:cxnSpLocks/>
          </p:cNvCxnSpPr>
          <p:nvPr/>
        </p:nvCxnSpPr>
        <p:spPr>
          <a:xfrm flipV="1">
            <a:off x="6144285" y="3230481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1CFB129-81D3-ED09-2192-B49D426290CC}"/>
              </a:ext>
            </a:extLst>
          </p:cNvPr>
          <p:cNvSpPr/>
          <p:nvPr/>
        </p:nvSpPr>
        <p:spPr>
          <a:xfrm>
            <a:off x="7704334" y="1948624"/>
            <a:ext cx="761026" cy="2400507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D14F5B33-C568-415B-BF0E-C64646EB466D}"/>
              </a:ext>
            </a:extLst>
          </p:cNvPr>
          <p:cNvSpPr/>
          <p:nvPr/>
        </p:nvSpPr>
        <p:spPr>
          <a:xfrm>
            <a:off x="8278842" y="2559989"/>
            <a:ext cx="989206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t+1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1A5FA27-9B66-C3B4-9CAB-260352C87C4E}"/>
              </a:ext>
            </a:extLst>
          </p:cNvPr>
          <p:cNvCxnSpPr>
            <a:cxnSpLocks/>
          </p:cNvCxnSpPr>
          <p:nvPr/>
        </p:nvCxnSpPr>
        <p:spPr>
          <a:xfrm flipV="1">
            <a:off x="8350590" y="3223416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A4CD3731-022C-886E-13C0-8438234E3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653" y="5118336"/>
            <a:ext cx="8838441" cy="33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088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59E54-1DEB-6884-870C-6653F4427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49B517-71C7-F149-6456-90BF9E1579CB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easy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864DAFD-A04D-3D05-685D-835DAB042155}"/>
              </a:ext>
            </a:extLst>
          </p:cNvPr>
          <p:cNvGrpSpPr/>
          <p:nvPr/>
        </p:nvGrpSpPr>
        <p:grpSpPr>
          <a:xfrm>
            <a:off x="797134" y="1815265"/>
            <a:ext cx="3158611" cy="3397151"/>
            <a:chOff x="665158" y="1730424"/>
            <a:chExt cx="3158611" cy="339715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5A5765A-17B0-9169-0535-084A99E79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5158" y="1730424"/>
              <a:ext cx="3158611" cy="3397151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AF028A5-DCC4-5B79-3B0E-834DD94AFB00}"/>
                </a:ext>
              </a:extLst>
            </p:cNvPr>
            <p:cNvSpPr/>
            <p:nvPr/>
          </p:nvSpPr>
          <p:spPr>
            <a:xfrm>
              <a:off x="797442" y="2179674"/>
              <a:ext cx="212651" cy="212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DC84301-09DB-83B0-8722-C6EE5BD51D5B}"/>
                </a:ext>
              </a:extLst>
            </p:cNvPr>
            <p:cNvSpPr txBox="1"/>
            <p:nvPr/>
          </p:nvSpPr>
          <p:spPr>
            <a:xfrm>
              <a:off x="2668772" y="3561906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>
                  <a:solidFill>
                    <a:srgbClr val="C00000"/>
                  </a:solidFill>
                </a:rPr>
                <a:t>o</a:t>
              </a:r>
              <a:endParaRPr>
                <a:solidFill>
                  <a:srgbClr val="C00000"/>
                </a:solidFill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09C36322-00A4-8A9B-82E1-46D7A207744D}"/>
                </a:ext>
              </a:extLst>
            </p:cNvPr>
            <p:cNvCxnSpPr>
              <a:cxnSpLocks/>
            </p:cNvCxnSpPr>
            <p:nvPr/>
          </p:nvCxnSpPr>
          <p:spPr>
            <a:xfrm>
              <a:off x="2928772" y="3769819"/>
              <a:ext cx="287127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23204A9-3565-82E6-3AE1-FE68A7A78A54}"/>
                </a:ext>
              </a:extLst>
            </p:cNvPr>
            <p:cNvCxnSpPr>
              <a:cxnSpLocks/>
            </p:cNvCxnSpPr>
            <p:nvPr/>
          </p:nvCxnSpPr>
          <p:spPr>
            <a:xfrm>
              <a:off x="2822019" y="3876994"/>
              <a:ext cx="0" cy="268803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48" name="Picture 8" descr="Image result for 死局 象棋">
            <a:extLst>
              <a:ext uri="{FF2B5EF4-FFF2-40B4-BE49-F238E27FC236}">
                <a16:creationId xmlns:a16="http://schemas.microsoft.com/office/drawing/2014/main" id="{CB73C90F-33B3-F91E-54D3-E799825E45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32" t="4172" r="14776" b="10119"/>
          <a:stretch/>
        </p:blipFill>
        <p:spPr bwMode="auto">
          <a:xfrm>
            <a:off x="4761832" y="2117277"/>
            <a:ext cx="2701548" cy="3058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2DC8ACD-BD59-CAAD-2E3D-782F66A10555}"/>
              </a:ext>
            </a:extLst>
          </p:cNvPr>
          <p:cNvSpPr txBox="1"/>
          <p:nvPr/>
        </p:nvSpPr>
        <p:spPr>
          <a:xfrm>
            <a:off x="8927184" y="327741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要不要读博</a:t>
            </a:r>
            <a:r>
              <a:rPr lang="zh-CN" altLang="en-US"/>
              <a:t>？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12398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>
            <a:extLst>
              <a:ext uri="{FF2B5EF4-FFF2-40B4-BE49-F238E27FC236}">
                <a16:creationId xmlns:a16="http://schemas.microsoft.com/office/drawing/2014/main" id="{32100FD8-AB4E-9A9D-793F-AF2FBBCF31B0}"/>
              </a:ext>
            </a:extLst>
          </p:cNvPr>
          <p:cNvSpPr/>
          <p:nvPr/>
        </p:nvSpPr>
        <p:spPr>
          <a:xfrm>
            <a:off x="4790590" y="1741905"/>
            <a:ext cx="773864" cy="7738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r>
              <a:rPr lang="en-US" altLang="zh-CN">
                <a:solidFill>
                  <a:sysClr val="windowText" lastClr="000000"/>
                </a:solidFill>
              </a:rPr>
              <a:t>=s</a:t>
            </a:r>
            <a:endParaRPr>
              <a:solidFill>
                <a:sysClr val="windowText" lastClr="00000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EB3BCF2-D1A8-4ED2-9BCA-8B4030C9739F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Bellman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equation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F338A6-B08C-93DE-01A2-E4B8F8A7B9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84892"/>
          <a:stretch/>
        </p:blipFill>
        <p:spPr>
          <a:xfrm>
            <a:off x="2596299" y="4342232"/>
            <a:ext cx="7772400" cy="29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7436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3AB83-1C7B-27DE-1302-139BF0D62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E5EDB26-3830-CD81-046A-F32EB95847AB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Bellman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equation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0C4D58A-6132-595B-CCC6-C2630F6C8E5C}"/>
              </a:ext>
            </a:extLst>
          </p:cNvPr>
          <p:cNvSpPr/>
          <p:nvPr/>
        </p:nvSpPr>
        <p:spPr>
          <a:xfrm>
            <a:off x="4790590" y="1741905"/>
            <a:ext cx="773864" cy="7738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r>
              <a:rPr lang="en-US" altLang="zh-CN">
                <a:solidFill>
                  <a:sysClr val="windowText" lastClr="000000"/>
                </a:solidFill>
              </a:rPr>
              <a:t>=s</a:t>
            </a:r>
            <a:endParaRPr>
              <a:solidFill>
                <a:sysClr val="windowText" lastClr="000000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AEFEDF7-4894-2561-0BD8-93E5AD75EDA1}"/>
              </a:ext>
            </a:extLst>
          </p:cNvPr>
          <p:cNvSpPr/>
          <p:nvPr/>
        </p:nvSpPr>
        <p:spPr>
          <a:xfrm>
            <a:off x="4851390" y="3326706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238EAAA-6D74-0E66-5DCB-BA0E0664E67A}"/>
              </a:ext>
            </a:extLst>
          </p:cNvPr>
          <p:cNvCxnSpPr/>
          <p:nvPr/>
        </p:nvCxnSpPr>
        <p:spPr>
          <a:xfrm flipH="1">
            <a:off x="5177521" y="2509085"/>
            <a:ext cx="1" cy="8176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8A1FEF0-EE45-127B-ABC8-924E24FC6A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6480"/>
          <a:stretch/>
        </p:blipFill>
        <p:spPr>
          <a:xfrm>
            <a:off x="2596299" y="4342232"/>
            <a:ext cx="7772400" cy="85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4394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CC633066-F093-0BD4-CFBB-3172FA1D95C7}"/>
              </a:ext>
            </a:extLst>
          </p:cNvPr>
          <p:cNvSpPr/>
          <p:nvPr/>
        </p:nvSpPr>
        <p:spPr>
          <a:xfrm>
            <a:off x="4790590" y="1741905"/>
            <a:ext cx="773864" cy="7738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r>
              <a:rPr lang="en-US" altLang="zh-CN">
                <a:solidFill>
                  <a:sysClr val="windowText" lastClr="000000"/>
                </a:solidFill>
              </a:rPr>
              <a:t>=s</a:t>
            </a:r>
            <a:endParaRPr>
              <a:solidFill>
                <a:sysClr val="windowText" lastClr="000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A661CAD-1B4F-F477-AC18-5D357C26098F}"/>
              </a:ext>
            </a:extLst>
          </p:cNvPr>
          <p:cNvSpPr/>
          <p:nvPr/>
        </p:nvSpPr>
        <p:spPr>
          <a:xfrm>
            <a:off x="4851390" y="3326706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5256EE5-2996-F02E-1031-0052A8BA38FE}"/>
              </a:ext>
            </a:extLst>
          </p:cNvPr>
          <p:cNvCxnSpPr/>
          <p:nvPr/>
        </p:nvCxnSpPr>
        <p:spPr>
          <a:xfrm flipH="1">
            <a:off x="5177521" y="2509085"/>
            <a:ext cx="1" cy="8176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4C1E59BB-B167-2CAA-B2A7-4C0CE0EB89DE}"/>
              </a:ext>
            </a:extLst>
          </p:cNvPr>
          <p:cNvSpPr/>
          <p:nvPr/>
        </p:nvSpPr>
        <p:spPr>
          <a:xfrm>
            <a:off x="7025537" y="1741905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E89FD22-1864-4AAE-9ABE-F80EF518605F}"/>
              </a:ext>
            </a:extLst>
          </p:cNvPr>
          <p:cNvCxnSpPr>
            <a:endCxn id="23" idx="2"/>
          </p:cNvCxnSpPr>
          <p:nvPr/>
        </p:nvCxnSpPr>
        <p:spPr>
          <a:xfrm>
            <a:off x="5564454" y="2098437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646E973-C2E6-4681-3BCE-A0C6552EC5C5}"/>
              </a:ext>
            </a:extLst>
          </p:cNvPr>
          <p:cNvCxnSpPr>
            <a:cxnSpLocks/>
            <a:endCxn id="23" idx="2"/>
          </p:cNvCxnSpPr>
          <p:nvPr/>
        </p:nvCxnSpPr>
        <p:spPr>
          <a:xfrm flipV="1">
            <a:off x="5564453" y="2098437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Diamond 25">
            <a:extLst>
              <a:ext uri="{FF2B5EF4-FFF2-40B4-BE49-F238E27FC236}">
                <a16:creationId xmlns:a16="http://schemas.microsoft.com/office/drawing/2014/main" id="{678C0626-13D7-2C46-B8B9-41BC1F174763}"/>
              </a:ext>
            </a:extLst>
          </p:cNvPr>
          <p:cNvSpPr/>
          <p:nvPr/>
        </p:nvSpPr>
        <p:spPr>
          <a:xfrm>
            <a:off x="5339185" y="2358811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40B76AB-9638-4A2C-A40C-7390458E6156}"/>
              </a:ext>
            </a:extLst>
          </p:cNvPr>
          <p:cNvCxnSpPr>
            <a:cxnSpLocks/>
          </p:cNvCxnSpPr>
          <p:nvPr/>
        </p:nvCxnSpPr>
        <p:spPr>
          <a:xfrm>
            <a:off x="5460221" y="2385263"/>
            <a:ext cx="104424" cy="17992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A851507-34D5-2117-4333-A1A6F728417F}"/>
              </a:ext>
            </a:extLst>
          </p:cNvPr>
          <p:cNvCxnSpPr>
            <a:cxnSpLocks/>
          </p:cNvCxnSpPr>
          <p:nvPr/>
        </p:nvCxnSpPr>
        <p:spPr>
          <a:xfrm flipV="1">
            <a:off x="5460220" y="3026586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625CE11-026F-2B47-8FCC-C79268AA7402}"/>
              </a:ext>
            </a:extLst>
          </p:cNvPr>
          <p:cNvCxnSpPr>
            <a:cxnSpLocks/>
          </p:cNvCxnSpPr>
          <p:nvPr/>
        </p:nvCxnSpPr>
        <p:spPr>
          <a:xfrm flipH="1">
            <a:off x="6034076" y="2133157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2A81423-72D3-38A4-CA86-3FDD7EA6463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6623"/>
          <a:stretch/>
        </p:blipFill>
        <p:spPr>
          <a:xfrm>
            <a:off x="2596299" y="4342232"/>
            <a:ext cx="7772400" cy="143639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05B1BBA-C966-3D88-746A-E1FF2890090F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Bellman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equation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076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1A357-0A1B-137F-4C8D-7A1685C1B7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47815-D4CE-1D8B-56A0-A1A8267A9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489" y="-17766"/>
            <a:ext cx="10515600" cy="1325563"/>
          </a:xfrm>
        </p:spPr>
        <p:txBody>
          <a:bodyPr/>
          <a:lstStyle/>
          <a:p>
            <a:r>
              <a:rPr lang="en-US" altLang="zh-CN" b="1"/>
              <a:t>The</a:t>
            </a:r>
            <a:r>
              <a:rPr lang="zh-CN" altLang="en-US" b="1"/>
              <a:t> </a:t>
            </a:r>
            <a:r>
              <a:rPr lang="en-US" altLang="zh-CN" b="1"/>
              <a:t>motivation</a:t>
            </a:r>
            <a:r>
              <a:rPr lang="zh-CN" altLang="en-US" b="1"/>
              <a:t> </a:t>
            </a:r>
            <a:r>
              <a:rPr lang="en-US" altLang="zh-CN" b="1"/>
              <a:t>of</a:t>
            </a:r>
            <a:r>
              <a:rPr lang="zh-CN" altLang="en-US" b="1"/>
              <a:t> </a:t>
            </a:r>
            <a:r>
              <a:rPr lang="en-US" altLang="zh-CN" b="1"/>
              <a:t>this</a:t>
            </a:r>
            <a:r>
              <a:rPr lang="zh-CN" altLang="en-US" b="1"/>
              <a:t> </a:t>
            </a:r>
            <a:r>
              <a:rPr lang="en-US" altLang="zh-CN" b="1"/>
              <a:t>tutorial</a:t>
            </a:r>
            <a:endParaRPr b="1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0ADB0D6-7A20-51DD-4140-916C43F4D769}"/>
              </a:ext>
            </a:extLst>
          </p:cNvPr>
          <p:cNvGrpSpPr/>
          <p:nvPr/>
        </p:nvGrpSpPr>
        <p:grpSpPr>
          <a:xfrm>
            <a:off x="2720590" y="1190992"/>
            <a:ext cx="5535388" cy="5201631"/>
            <a:chOff x="2996081" y="1252538"/>
            <a:chExt cx="5600231" cy="526256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96A0046-FAD9-C3E1-BF1C-195F130D7314}"/>
                </a:ext>
              </a:extLst>
            </p:cNvPr>
            <p:cNvGrpSpPr/>
            <p:nvPr/>
          </p:nvGrpSpPr>
          <p:grpSpPr>
            <a:xfrm>
              <a:off x="3595687" y="1252538"/>
              <a:ext cx="5000625" cy="4743450"/>
              <a:chOff x="3595687" y="1466850"/>
              <a:chExt cx="5000625" cy="4743450"/>
            </a:xfrm>
          </p:grpSpPr>
          <p:cxnSp>
            <p:nvCxnSpPr>
              <p:cNvPr id="4" name="Straight Arrow Connector 3">
                <a:extLst>
                  <a:ext uri="{FF2B5EF4-FFF2-40B4-BE49-F238E27FC236}">
                    <a16:creationId xmlns:a16="http://schemas.microsoft.com/office/drawing/2014/main" id="{79800B8A-2B23-5A49-B077-50DC01DB95B7}"/>
                  </a:ext>
                </a:extLst>
              </p:cNvPr>
              <p:cNvCxnSpPr/>
              <p:nvPr/>
            </p:nvCxnSpPr>
            <p:spPr>
              <a:xfrm>
                <a:off x="3595687" y="6210300"/>
                <a:ext cx="5000625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3221CC3B-06E4-E831-4975-342B2EE13D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95687" y="1466850"/>
                <a:ext cx="0" cy="474345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4606B48-C6D7-6674-5B0E-2900197898DD}"/>
                </a:ext>
              </a:extLst>
            </p:cNvPr>
            <p:cNvSpPr txBox="1"/>
            <p:nvPr/>
          </p:nvSpPr>
          <p:spPr>
            <a:xfrm>
              <a:off x="5085861" y="6114992"/>
              <a:ext cx="20998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/>
                <a:t>Hands-on-practice</a:t>
              </a:r>
              <a:endParaRPr sz="20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DC75009-D58B-2E9F-AE8E-11BEE6704D08}"/>
                </a:ext>
              </a:extLst>
            </p:cNvPr>
            <p:cNvSpPr txBox="1"/>
            <p:nvPr/>
          </p:nvSpPr>
          <p:spPr>
            <a:xfrm rot="16200000">
              <a:off x="2606231" y="3424208"/>
              <a:ext cx="11798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/>
                <a:t>RL</a:t>
              </a:r>
              <a:r>
                <a:rPr lang="zh-CN" altLang="en-US" sz="2000"/>
                <a:t> </a:t>
              </a:r>
              <a:r>
                <a:rPr lang="en-US" altLang="zh-CN" sz="2000"/>
                <a:t>theory</a:t>
              </a:r>
              <a:endParaRPr sz="200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FBE23EC7-4AAB-8699-B2A9-08254499B104}"/>
              </a:ext>
            </a:extLst>
          </p:cNvPr>
          <p:cNvSpPr txBox="1"/>
          <p:nvPr/>
        </p:nvSpPr>
        <p:spPr>
          <a:xfrm>
            <a:off x="2434044" y="7516574"/>
            <a:ext cx="247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Q</a:t>
            </a:r>
            <a:r>
              <a:rPr lang="zh-CN" altLang="en-US"/>
              <a:t> </a:t>
            </a:r>
            <a:r>
              <a:rPr lang="en-US" altLang="zh-CN"/>
              <a:t>learning</a:t>
            </a:r>
            <a:r>
              <a:rPr lang="zh-CN" altLang="en-US"/>
              <a:t> </a:t>
            </a:r>
            <a:r>
              <a:rPr lang="en-US" altLang="zh-CN"/>
              <a:t>in</a:t>
            </a:r>
            <a:r>
              <a:rPr lang="zh-CN" altLang="en-US"/>
              <a:t> </a:t>
            </a:r>
            <a:r>
              <a:rPr lang="en-US" altLang="zh-CN"/>
              <a:t>psychology</a:t>
            </a:r>
            <a:endParaRPr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76B0055-F734-82A3-694D-1ACF7841EFB8}"/>
              </a:ext>
            </a:extLst>
          </p:cNvPr>
          <p:cNvGrpSpPr/>
          <p:nvPr/>
        </p:nvGrpSpPr>
        <p:grpSpPr>
          <a:xfrm>
            <a:off x="4309287" y="5112848"/>
            <a:ext cx="1851987" cy="587722"/>
            <a:chOff x="4316229" y="5070938"/>
            <a:chExt cx="1851987" cy="58772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6F68270-4693-C8E9-99F7-C43DCBA560DF}"/>
                </a:ext>
              </a:extLst>
            </p:cNvPr>
            <p:cNvSpPr/>
            <p:nvPr/>
          </p:nvSpPr>
          <p:spPr>
            <a:xfrm>
              <a:off x="4316229" y="5070938"/>
              <a:ext cx="394913" cy="394913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B4F7978-EEB7-BC6E-F9B2-153DCD1BA324}"/>
                </a:ext>
              </a:extLst>
            </p:cNvPr>
            <p:cNvSpPr txBox="1"/>
            <p:nvPr/>
          </p:nvSpPr>
          <p:spPr>
            <a:xfrm>
              <a:off x="4421006" y="5196995"/>
              <a:ext cx="17472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200"/>
                <a:t>RW</a:t>
              </a:r>
              <a:r>
                <a:rPr lang="zh-CN" altLang="en-US" sz="1200"/>
                <a:t> </a:t>
              </a:r>
              <a:r>
                <a:rPr lang="en-US" altLang="zh-CN" sz="1200"/>
                <a:t>model</a:t>
              </a:r>
              <a:r>
                <a:rPr lang="zh-CN" altLang="en-US" sz="1200"/>
                <a:t> </a:t>
              </a:r>
              <a:r>
                <a:rPr lang="en-US" altLang="zh-CN" sz="1200"/>
                <a:t>in</a:t>
              </a:r>
              <a:r>
                <a:rPr lang="zh-CN" altLang="en-US" sz="1200"/>
                <a:t> </a:t>
              </a:r>
              <a:r>
                <a:rPr lang="en-US" altLang="zh-CN" sz="1200"/>
                <a:t>psychology</a:t>
              </a:r>
              <a:r>
                <a:rPr lang="zh-CN" altLang="en-US" sz="1200"/>
                <a:t> </a:t>
              </a:r>
              <a:br>
                <a:rPr lang="en-US" altLang="zh-CN" sz="1200"/>
              </a:br>
              <a:r>
                <a:rPr lang="en-US" altLang="zh-CN" sz="1200"/>
                <a:t>&amp;</a:t>
              </a:r>
              <a:r>
                <a:rPr lang="zh-CN" altLang="en-US" sz="1200"/>
                <a:t> </a:t>
              </a:r>
              <a:r>
                <a:rPr lang="en-US" altLang="zh-CN" sz="1200"/>
                <a:t>Neuroscience</a:t>
              </a:r>
              <a:endParaRPr sz="120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4733417-ABBD-BC61-91F3-3CF99E7195C4}"/>
              </a:ext>
            </a:extLst>
          </p:cNvPr>
          <p:cNvGrpSpPr/>
          <p:nvPr/>
        </p:nvGrpSpPr>
        <p:grpSpPr>
          <a:xfrm>
            <a:off x="7411109" y="1218303"/>
            <a:ext cx="2075376" cy="803581"/>
            <a:chOff x="7079514" y="2249860"/>
            <a:chExt cx="2075376" cy="80358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39E46E8-6637-6120-118E-98E206DE4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06436" y="2249860"/>
              <a:ext cx="572583" cy="566742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2F84050-9A12-5550-A135-216A444E3007}"/>
                </a:ext>
              </a:extLst>
            </p:cNvPr>
            <p:cNvSpPr txBox="1"/>
            <p:nvPr/>
          </p:nvSpPr>
          <p:spPr>
            <a:xfrm>
              <a:off x="7079514" y="2591776"/>
              <a:ext cx="20753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200"/>
                <a:t>CS285:</a:t>
              </a:r>
              <a:r>
                <a:rPr lang="zh-CN" altLang="en-US" sz="1200"/>
                <a:t> </a:t>
              </a:r>
              <a:br>
                <a:rPr lang="en-US" altLang="zh-CN" sz="1200"/>
              </a:br>
              <a:r>
                <a:rPr lang="en-US" altLang="zh-CN" sz="1200">
                  <a:hlinkClick r:id="rId3"/>
                </a:rPr>
                <a:t>Deep</a:t>
              </a:r>
              <a:r>
                <a:rPr lang="zh-CN" altLang="en-US" sz="1200">
                  <a:hlinkClick r:id="rId3"/>
                </a:rPr>
                <a:t> </a:t>
              </a:r>
              <a:r>
                <a:rPr lang="en-US" altLang="zh-CN" sz="1200">
                  <a:hlinkClick r:id="rId3"/>
                </a:rPr>
                <a:t>Reinforcement</a:t>
              </a:r>
              <a:r>
                <a:rPr lang="zh-CN" altLang="en-US" sz="1200">
                  <a:hlinkClick r:id="rId3"/>
                </a:rPr>
                <a:t> </a:t>
              </a:r>
              <a:r>
                <a:rPr lang="en-US" altLang="zh-CN" sz="1200">
                  <a:hlinkClick r:id="rId3"/>
                </a:rPr>
                <a:t>Learning</a:t>
              </a:r>
              <a:r>
                <a:rPr lang="zh-CN" altLang="en-US" sz="1200">
                  <a:hlinkClick r:id="rId3"/>
                </a:rPr>
                <a:t> </a:t>
              </a:r>
              <a:endParaRPr sz="120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41B483E-12FE-2976-A11E-CBB9E0684B12}"/>
              </a:ext>
            </a:extLst>
          </p:cNvPr>
          <p:cNvGrpSpPr/>
          <p:nvPr/>
        </p:nvGrpSpPr>
        <p:grpSpPr>
          <a:xfrm>
            <a:off x="3519692" y="2620294"/>
            <a:ext cx="2006009" cy="834246"/>
            <a:chOff x="4010026" y="2344090"/>
            <a:chExt cx="2006009" cy="834246"/>
          </a:xfrm>
        </p:grpSpPr>
        <p:pic>
          <p:nvPicPr>
            <p:cNvPr id="1038" name="Picture 14" descr="Home - David Silver">
              <a:extLst>
                <a:ext uri="{FF2B5EF4-FFF2-40B4-BE49-F238E27FC236}">
                  <a16:creationId xmlns:a16="http://schemas.microsoft.com/office/drawing/2014/main" id="{F9C4CD4C-2766-BF8A-91C6-1F81D7C859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0026" y="2344090"/>
              <a:ext cx="566743" cy="566743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9B294B0-B4F5-E107-010A-0E6B179BEB30}"/>
                </a:ext>
              </a:extLst>
            </p:cNvPr>
            <p:cNvSpPr txBox="1"/>
            <p:nvPr/>
          </p:nvSpPr>
          <p:spPr>
            <a:xfrm>
              <a:off x="4304541" y="2716671"/>
              <a:ext cx="17114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200"/>
                <a:t>UCL</a:t>
              </a:r>
              <a:r>
                <a:rPr lang="zh-CN" altLang="en-US" sz="1200"/>
                <a:t> </a:t>
              </a:r>
              <a:r>
                <a:rPr lang="en-US" altLang="zh-CN" sz="1200"/>
                <a:t>course</a:t>
              </a:r>
              <a:r>
                <a:rPr lang="zh-CN" altLang="en-US" sz="1200"/>
                <a:t> </a:t>
              </a:r>
              <a:r>
                <a:rPr lang="en-US" altLang="zh-CN" sz="1200"/>
                <a:t>on</a:t>
              </a:r>
              <a:r>
                <a:rPr lang="zh-CN" altLang="en-US" sz="1200"/>
                <a:t> </a:t>
              </a:r>
              <a:r>
                <a:rPr lang="en-US" altLang="zh-CN" sz="1200"/>
                <a:t>RL:</a:t>
              </a:r>
              <a:r>
                <a:rPr lang="zh-CN" altLang="en-US" sz="1200"/>
                <a:t> </a:t>
              </a:r>
              <a:br>
                <a:rPr lang="en-US" altLang="zh-CN" sz="1200"/>
              </a:br>
              <a:r>
                <a:rPr lang="en-US" altLang="zh-CN" sz="1200">
                  <a:hlinkClick r:id="rId5"/>
                </a:rPr>
                <a:t>Reinforcement</a:t>
              </a:r>
              <a:r>
                <a:rPr lang="zh-CN" altLang="en-US" sz="1200">
                  <a:hlinkClick r:id="rId5"/>
                </a:rPr>
                <a:t> </a:t>
              </a:r>
              <a:r>
                <a:rPr lang="en-US" altLang="zh-CN" sz="1200">
                  <a:hlinkClick r:id="rId5"/>
                </a:rPr>
                <a:t>Learning</a:t>
              </a:r>
              <a:r>
                <a:rPr lang="zh-CN" altLang="en-US" sz="1200">
                  <a:hlinkClick r:id="rId5"/>
                </a:rPr>
                <a:t> </a:t>
              </a:r>
              <a:endParaRPr sz="120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BCC42D5-98F8-5FCA-6E2E-67629C04F858}"/>
              </a:ext>
            </a:extLst>
          </p:cNvPr>
          <p:cNvGrpSpPr/>
          <p:nvPr/>
        </p:nvGrpSpPr>
        <p:grpSpPr>
          <a:xfrm>
            <a:off x="3372082" y="2089042"/>
            <a:ext cx="2039572" cy="619638"/>
            <a:chOff x="3460618" y="2780066"/>
            <a:chExt cx="2039572" cy="619638"/>
          </a:xfrm>
        </p:grpSpPr>
        <p:pic>
          <p:nvPicPr>
            <p:cNvPr id="1046" name="Picture 22">
              <a:extLst>
                <a:ext uri="{FF2B5EF4-FFF2-40B4-BE49-F238E27FC236}">
                  <a16:creationId xmlns:a16="http://schemas.microsoft.com/office/drawing/2014/main" id="{21159C8C-05E6-9DD4-4563-CCDA698720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60618" y="2780066"/>
              <a:ext cx="566742" cy="566742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86B8532-E58F-3B9F-0E0C-453A9372EFF3}"/>
                </a:ext>
              </a:extLst>
            </p:cNvPr>
            <p:cNvSpPr txBox="1"/>
            <p:nvPr/>
          </p:nvSpPr>
          <p:spPr>
            <a:xfrm>
              <a:off x="3938544" y="3122705"/>
              <a:ext cx="15616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200">
                  <a:hlinkClick r:id="rId7"/>
                </a:rPr>
                <a:t>Shuhuai008</a:t>
              </a:r>
              <a:r>
                <a:rPr lang="en-US" altLang="zh-CN" sz="1200"/>
                <a:t>:</a:t>
              </a:r>
              <a:r>
                <a:rPr lang="zh-CN" altLang="en-US" sz="1200"/>
                <a:t> </a:t>
              </a:r>
              <a:r>
                <a:rPr lang="en-US" sz="1100"/>
                <a:t>强化学习</a:t>
              </a:r>
              <a:endParaRPr sz="110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DEF3AAC-B098-51BB-F146-9BFDEFCDDEB0}"/>
              </a:ext>
            </a:extLst>
          </p:cNvPr>
          <p:cNvGrpSpPr/>
          <p:nvPr/>
        </p:nvGrpSpPr>
        <p:grpSpPr>
          <a:xfrm>
            <a:off x="2280997" y="2015425"/>
            <a:ext cx="369332" cy="2827150"/>
            <a:chOff x="1880930" y="2122919"/>
            <a:chExt cx="369332" cy="282715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BE44B34-F8D4-F486-A0AF-50861B2CF5AA}"/>
                </a:ext>
              </a:extLst>
            </p:cNvPr>
            <p:cNvSpPr txBox="1"/>
            <p:nvPr/>
          </p:nvSpPr>
          <p:spPr>
            <a:xfrm rot="16200000">
              <a:off x="894955" y="3554463"/>
              <a:ext cx="2341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>
                  <a:solidFill>
                    <a:schemeClr val="bg1">
                      <a:lumMod val="50000"/>
                    </a:schemeClr>
                  </a:solidFill>
                </a:rPr>
                <a:t>Math</a:t>
              </a:r>
              <a:r>
                <a:rPr lang="zh-CN" altLang="en-US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lang="en-US" altLang="zh-CN">
                  <a:solidFill>
                    <a:schemeClr val="bg1">
                      <a:lumMod val="50000"/>
                    </a:schemeClr>
                  </a:solidFill>
                </a:rPr>
                <a:t>&amp;</a:t>
              </a:r>
              <a:r>
                <a:rPr lang="zh-CN" altLang="en-US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lang="en-US" altLang="zh-CN">
                  <a:solidFill>
                    <a:schemeClr val="bg1">
                      <a:lumMod val="50000"/>
                    </a:schemeClr>
                  </a:solidFill>
                </a:rPr>
                <a:t>CS</a:t>
              </a:r>
              <a:r>
                <a:rPr lang="zh-CN" altLang="en-US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lang="en-US" altLang="zh-CN">
                  <a:solidFill>
                    <a:schemeClr val="bg1">
                      <a:lumMod val="50000"/>
                    </a:schemeClr>
                  </a:solidFill>
                </a:rPr>
                <a:t>background</a:t>
              </a:r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06BCA63-F620-B583-D2A0-ED3376E4480A}"/>
                </a:ext>
              </a:extLst>
            </p:cNvPr>
            <p:cNvCxnSpPr/>
            <p:nvPr/>
          </p:nvCxnSpPr>
          <p:spPr>
            <a:xfrm flipV="1">
              <a:off x="2250262" y="2122919"/>
              <a:ext cx="0" cy="2827150"/>
            </a:xfrm>
            <a:prstGeom prst="straightConnector1">
              <a:avLst/>
            </a:prstGeom>
            <a:ln w="285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B2C56CC-4C2C-9DD7-AA91-0103C1D2EA51}"/>
              </a:ext>
            </a:extLst>
          </p:cNvPr>
          <p:cNvGrpSpPr/>
          <p:nvPr/>
        </p:nvGrpSpPr>
        <p:grpSpPr>
          <a:xfrm>
            <a:off x="4122257" y="6352731"/>
            <a:ext cx="3960380" cy="397170"/>
            <a:chOff x="6340630" y="5181010"/>
            <a:chExt cx="3960380" cy="39717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39DB747-5550-5805-32BA-09B4309C3597}"/>
                </a:ext>
              </a:extLst>
            </p:cNvPr>
            <p:cNvSpPr txBox="1"/>
            <p:nvPr/>
          </p:nvSpPr>
          <p:spPr>
            <a:xfrm>
              <a:off x="6340630" y="5181010"/>
              <a:ext cx="39603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>
                  <a:solidFill>
                    <a:schemeClr val="bg1">
                      <a:lumMod val="50000"/>
                    </a:schemeClr>
                  </a:solidFill>
                </a:rPr>
                <a:t>Progmmaing</a:t>
              </a:r>
              <a:r>
                <a:rPr lang="zh-CN" altLang="en-US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lang="en-US" altLang="zh-CN">
                  <a:solidFill>
                    <a:schemeClr val="bg1">
                      <a:lumMod val="50000"/>
                    </a:schemeClr>
                  </a:solidFill>
                </a:rPr>
                <a:t>&amp;</a:t>
              </a:r>
              <a:r>
                <a:rPr lang="zh-CN" altLang="en-US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lang="en-US" altLang="zh-CN">
                  <a:solidFill>
                    <a:schemeClr val="bg1">
                      <a:lumMod val="50000"/>
                    </a:schemeClr>
                  </a:solidFill>
                </a:rPr>
                <a:t>computational</a:t>
              </a:r>
              <a:r>
                <a:rPr lang="zh-CN" altLang="en-US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lang="en-US" altLang="zh-CN">
                  <a:solidFill>
                    <a:schemeClr val="bg1">
                      <a:lumMod val="50000"/>
                    </a:schemeClr>
                  </a:solidFill>
                </a:rPr>
                <a:t>resources</a:t>
              </a:r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06F32DC-2ECF-A0BE-D4FF-2C81106064C1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7803662" y="4164605"/>
              <a:ext cx="0" cy="2827150"/>
            </a:xfrm>
            <a:prstGeom prst="straightConnector1">
              <a:avLst/>
            </a:prstGeom>
            <a:ln w="285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F3EF3A2-29DE-AC46-DA49-426DD25C366A}"/>
              </a:ext>
            </a:extLst>
          </p:cNvPr>
          <p:cNvGrpSpPr/>
          <p:nvPr/>
        </p:nvGrpSpPr>
        <p:grpSpPr>
          <a:xfrm>
            <a:off x="4910415" y="4153492"/>
            <a:ext cx="2088449" cy="581803"/>
            <a:chOff x="5245077" y="4057622"/>
            <a:chExt cx="2088449" cy="58180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A8A0FC6-CD8A-4F88-CD90-52C526508D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481" r="7182"/>
            <a:stretch/>
          </p:blipFill>
          <p:spPr>
            <a:xfrm>
              <a:off x="5245077" y="4057622"/>
              <a:ext cx="566743" cy="536291"/>
            </a:xfrm>
            <a:prstGeom prst="ellipse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4036BDF-8D52-54D1-EC8F-BE1C53667952}"/>
                </a:ext>
              </a:extLst>
            </p:cNvPr>
            <p:cNvSpPr txBox="1"/>
            <p:nvPr/>
          </p:nvSpPr>
          <p:spPr>
            <a:xfrm>
              <a:off x="5747451" y="4362426"/>
              <a:ext cx="15860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/>
                <a:t>MindRL</a:t>
              </a:r>
              <a:r>
                <a:rPr lang="zh-CN" altLang="en-US" sz="1200"/>
                <a:t> </a:t>
              </a:r>
              <a:r>
                <a:rPr lang="en-US" altLang="zh-CN" sz="1200"/>
                <a:t>hub</a:t>
              </a:r>
              <a:r>
                <a:rPr lang="zh-CN" altLang="en-US" sz="1200"/>
                <a:t> </a:t>
              </a:r>
              <a:r>
                <a:rPr lang="en-US" altLang="zh-CN" sz="1200"/>
                <a:t>workshop</a:t>
              </a:r>
              <a:endParaRPr sz="120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744346C-85E3-A56C-4D01-24AB5F0DA766}"/>
              </a:ext>
            </a:extLst>
          </p:cNvPr>
          <p:cNvGrpSpPr/>
          <p:nvPr/>
        </p:nvGrpSpPr>
        <p:grpSpPr>
          <a:xfrm>
            <a:off x="4250133" y="1432424"/>
            <a:ext cx="2309543" cy="775464"/>
            <a:chOff x="3496132" y="2061685"/>
            <a:chExt cx="2309543" cy="775464"/>
          </a:xfrm>
        </p:grpSpPr>
        <p:pic>
          <p:nvPicPr>
            <p:cNvPr id="1040" name="Picture 16">
              <a:extLst>
                <a:ext uri="{FF2B5EF4-FFF2-40B4-BE49-F238E27FC236}">
                  <a16:creationId xmlns:a16="http://schemas.microsoft.com/office/drawing/2014/main" id="{7C6F5116-A69B-F0A0-381F-66092D229F6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584" b="17741"/>
            <a:stretch/>
          </p:blipFill>
          <p:spPr bwMode="auto">
            <a:xfrm>
              <a:off x="3752725" y="2061685"/>
              <a:ext cx="566739" cy="572368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9F325FD-025F-1010-7C45-468F3A14072C}"/>
                </a:ext>
              </a:extLst>
            </p:cNvPr>
            <p:cNvSpPr txBox="1"/>
            <p:nvPr/>
          </p:nvSpPr>
          <p:spPr>
            <a:xfrm>
              <a:off x="3496132" y="2375484"/>
              <a:ext cx="23095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200"/>
                <a:t>CS542:</a:t>
              </a:r>
              <a:r>
                <a:rPr lang="zh-CN" altLang="en-US" sz="1200"/>
                <a:t> </a:t>
              </a:r>
              <a:br>
                <a:rPr lang="en-US" altLang="zh-CN" sz="1200"/>
              </a:br>
              <a:r>
                <a:rPr lang="en-US" altLang="zh-CN" sz="1200">
                  <a:hlinkClick r:id="rId10"/>
                </a:rPr>
                <a:t>Statistical Reinforcement Learning</a:t>
              </a:r>
              <a:endParaRPr lang="en-US" altLang="zh-CN" sz="120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B22F975-A2AB-82BF-7D82-ABC445E254A7}"/>
              </a:ext>
            </a:extLst>
          </p:cNvPr>
          <p:cNvGrpSpPr/>
          <p:nvPr/>
        </p:nvGrpSpPr>
        <p:grpSpPr>
          <a:xfrm>
            <a:off x="6559676" y="3038667"/>
            <a:ext cx="1400697" cy="565011"/>
            <a:chOff x="6604087" y="3098774"/>
            <a:chExt cx="1400697" cy="565011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E065D7D-A0F7-D49C-5DC8-CD4302E4D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604087" y="3098774"/>
              <a:ext cx="515157" cy="565011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2AF76CE-06A6-3B9B-D4DD-75E218E9C208}"/>
                </a:ext>
              </a:extLst>
            </p:cNvPr>
            <p:cNvSpPr txBox="1"/>
            <p:nvPr/>
          </p:nvSpPr>
          <p:spPr>
            <a:xfrm>
              <a:off x="7015410" y="3298364"/>
              <a:ext cx="9893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200">
                  <a:hlinkClick r:id="rId12"/>
                </a:rPr>
                <a:t>Hugging</a:t>
              </a:r>
              <a:r>
                <a:rPr lang="zh-CN" altLang="en-US" sz="1200">
                  <a:hlinkClick r:id="rId12"/>
                </a:rPr>
                <a:t> </a:t>
              </a:r>
              <a:r>
                <a:rPr lang="en-US" altLang="zh-CN" sz="1200">
                  <a:hlinkClick r:id="rId12"/>
                </a:rPr>
                <a:t>face</a:t>
              </a:r>
              <a:endParaRPr sz="1200"/>
            </a:p>
          </p:txBody>
        </p:sp>
      </p:grpSp>
    </p:spTree>
    <p:extLst>
      <p:ext uri="{BB962C8B-B14F-4D97-AF65-F5344CB8AC3E}">
        <p14:creationId xmlns:p14="http://schemas.microsoft.com/office/powerpoint/2010/main" val="3746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0FE73-F6B2-A84A-B17B-4A3FC9261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A4E1B55C-3D2F-F4BC-5ABA-0E1C85F4B9AA}"/>
              </a:ext>
            </a:extLst>
          </p:cNvPr>
          <p:cNvSpPr/>
          <p:nvPr/>
        </p:nvSpPr>
        <p:spPr>
          <a:xfrm>
            <a:off x="4790590" y="1741905"/>
            <a:ext cx="773864" cy="7738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r>
              <a:rPr lang="en-US" altLang="zh-CN">
                <a:solidFill>
                  <a:sysClr val="windowText" lastClr="000000"/>
                </a:solidFill>
              </a:rPr>
              <a:t>=s</a:t>
            </a:r>
            <a:endParaRPr>
              <a:solidFill>
                <a:sysClr val="windowText" lastClr="000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27A4954-F205-DEF5-377C-83519223D62D}"/>
              </a:ext>
            </a:extLst>
          </p:cNvPr>
          <p:cNvSpPr/>
          <p:nvPr/>
        </p:nvSpPr>
        <p:spPr>
          <a:xfrm>
            <a:off x="4851390" y="3326706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A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</a:t>
            </a:r>
            <a:endParaRPr baseline="-25000">
              <a:solidFill>
                <a:sysClr val="windowText" lastClr="000000"/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C996638-4539-BDB3-8057-364F0167FDE4}"/>
              </a:ext>
            </a:extLst>
          </p:cNvPr>
          <p:cNvCxnSpPr/>
          <p:nvPr/>
        </p:nvCxnSpPr>
        <p:spPr>
          <a:xfrm flipH="1">
            <a:off x="5177521" y="2509085"/>
            <a:ext cx="1" cy="8176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685780B6-AC9B-5878-4BE4-1F9D16C3DCCC}"/>
              </a:ext>
            </a:extLst>
          </p:cNvPr>
          <p:cNvSpPr/>
          <p:nvPr/>
        </p:nvSpPr>
        <p:spPr>
          <a:xfrm>
            <a:off x="7025537" y="1741905"/>
            <a:ext cx="713064" cy="71306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ysClr val="windowText" lastClr="000000"/>
                </a:solidFill>
              </a:rPr>
              <a:t>S</a:t>
            </a:r>
            <a:r>
              <a:rPr lang="en-US" altLang="zh-CN" baseline="-25000">
                <a:solidFill>
                  <a:sysClr val="windowText" lastClr="000000"/>
                </a:solidFill>
              </a:rPr>
              <a:t>t+1</a:t>
            </a:r>
            <a:endParaRPr baseline="-25000">
              <a:solidFill>
                <a:sysClr val="windowText" lastClr="000000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49C71A-A5EF-4187-0285-CA89DA24F372}"/>
              </a:ext>
            </a:extLst>
          </p:cNvPr>
          <p:cNvCxnSpPr>
            <a:endCxn id="23" idx="2"/>
          </p:cNvCxnSpPr>
          <p:nvPr/>
        </p:nvCxnSpPr>
        <p:spPr>
          <a:xfrm>
            <a:off x="5564454" y="2098437"/>
            <a:ext cx="146108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C7FA83B-57EE-D32C-BE77-74A510553265}"/>
              </a:ext>
            </a:extLst>
          </p:cNvPr>
          <p:cNvCxnSpPr>
            <a:cxnSpLocks/>
            <a:endCxn id="23" idx="2"/>
          </p:cNvCxnSpPr>
          <p:nvPr/>
        </p:nvCxnSpPr>
        <p:spPr>
          <a:xfrm flipV="1">
            <a:off x="5564453" y="2098437"/>
            <a:ext cx="1461084" cy="15306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Diamond 25">
            <a:extLst>
              <a:ext uri="{FF2B5EF4-FFF2-40B4-BE49-F238E27FC236}">
                <a16:creationId xmlns:a16="http://schemas.microsoft.com/office/drawing/2014/main" id="{16675F3F-404E-3BE9-4767-12AB6BC81F65}"/>
              </a:ext>
            </a:extLst>
          </p:cNvPr>
          <p:cNvSpPr/>
          <p:nvPr/>
        </p:nvSpPr>
        <p:spPr>
          <a:xfrm>
            <a:off x="5339185" y="2358811"/>
            <a:ext cx="901122" cy="870021"/>
          </a:xfrm>
          <a:prstGeom prst="diamond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ysClr val="windowText" lastClr="000000"/>
                </a:solidFill>
              </a:rPr>
              <a:t>R</a:t>
            </a:r>
            <a:r>
              <a:rPr lang="en-US" altLang="zh-CN" sz="1600" baseline="-25000">
                <a:solidFill>
                  <a:sysClr val="windowText" lastClr="000000"/>
                </a:solidFill>
              </a:rPr>
              <a:t>t</a:t>
            </a:r>
            <a:endParaRPr sz="1600" baseline="-25000">
              <a:solidFill>
                <a:sysClr val="windowText" lastClr="000000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1546E75-EE22-E281-B2AD-B6843BE00184}"/>
              </a:ext>
            </a:extLst>
          </p:cNvPr>
          <p:cNvCxnSpPr>
            <a:cxnSpLocks/>
          </p:cNvCxnSpPr>
          <p:nvPr/>
        </p:nvCxnSpPr>
        <p:spPr>
          <a:xfrm>
            <a:off x="5460221" y="2385263"/>
            <a:ext cx="104424" cy="17992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52E971D-A0DE-CE42-B66F-856C9CBBF8D1}"/>
              </a:ext>
            </a:extLst>
          </p:cNvPr>
          <p:cNvCxnSpPr>
            <a:cxnSpLocks/>
          </p:cNvCxnSpPr>
          <p:nvPr/>
        </p:nvCxnSpPr>
        <p:spPr>
          <a:xfrm flipV="1">
            <a:off x="5460220" y="3026586"/>
            <a:ext cx="122599" cy="3851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0C083F-1C61-C7BC-78F7-2BE57DA94F95}"/>
              </a:ext>
            </a:extLst>
          </p:cNvPr>
          <p:cNvCxnSpPr>
            <a:cxnSpLocks/>
          </p:cNvCxnSpPr>
          <p:nvPr/>
        </p:nvCxnSpPr>
        <p:spPr>
          <a:xfrm flipH="1">
            <a:off x="6034076" y="2133157"/>
            <a:ext cx="991654" cy="4731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B1E138C-9AA8-F7D8-393E-DC0FE1E5B8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-826"/>
          <a:stretch/>
        </p:blipFill>
        <p:spPr>
          <a:xfrm>
            <a:off x="2596299" y="4342232"/>
            <a:ext cx="7772400" cy="197372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E56DB7A-6E67-AD66-0097-2BD5CA63AE2A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Bellman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equation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835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810B67-B5E9-947C-20B7-220508B2A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50B77AE-CAC8-8078-1DDA-0F3A72F6F335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Bellman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equation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641EEF-6A70-2ECF-7946-B26007B07003}"/>
              </a:ext>
            </a:extLst>
          </p:cNvPr>
          <p:cNvSpPr txBox="1"/>
          <p:nvPr/>
        </p:nvSpPr>
        <p:spPr>
          <a:xfrm>
            <a:off x="1951347" y="1814956"/>
            <a:ext cx="7970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/>
              <a:t>Correct</a:t>
            </a:r>
            <a:r>
              <a:rPr lang="zh-CN" altLang="en-US" sz="2400"/>
              <a:t> </a:t>
            </a:r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evaluation</a:t>
            </a:r>
            <a:r>
              <a:rPr lang="zh-CN" altLang="en-US" sz="2400"/>
              <a:t> </a:t>
            </a:r>
            <a:r>
              <a:rPr lang="en-US" altLang="zh-CN" sz="2400"/>
              <a:t>should</a:t>
            </a:r>
            <a:r>
              <a:rPr lang="zh-CN" altLang="en-US" sz="2400"/>
              <a:t> </a:t>
            </a:r>
            <a:r>
              <a:rPr lang="en-US" altLang="zh-CN" sz="2400"/>
              <a:t>stasitfy</a:t>
            </a:r>
            <a:r>
              <a:rPr lang="zh-CN" altLang="en-US" sz="2400"/>
              <a:t> </a:t>
            </a:r>
            <a:r>
              <a:rPr lang="en-US" altLang="zh-CN" sz="2400"/>
              <a:t>this</a:t>
            </a:r>
            <a:r>
              <a:rPr lang="zh-CN" altLang="en-US" sz="2400"/>
              <a:t> </a:t>
            </a:r>
            <a:r>
              <a:rPr lang="en-US" altLang="zh-CN" sz="2400"/>
              <a:t>Bellman</a:t>
            </a:r>
            <a:r>
              <a:rPr lang="zh-CN" altLang="en-US" sz="2400"/>
              <a:t> </a:t>
            </a:r>
            <a:r>
              <a:rPr lang="en-US" altLang="zh-CN" sz="2400"/>
              <a:t>equation:</a:t>
            </a:r>
            <a:endParaRPr sz="2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8E37A1-93A5-6EAC-DE0F-05AA23D25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795" y="2447338"/>
            <a:ext cx="5549900" cy="60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CAC9A5-D8FB-C81A-39AF-EE47014AC4B3}"/>
              </a:ext>
            </a:extLst>
          </p:cNvPr>
          <p:cNvSpPr txBox="1"/>
          <p:nvPr/>
        </p:nvSpPr>
        <p:spPr>
          <a:xfrm>
            <a:off x="1951347" y="3886937"/>
            <a:ext cx="80087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/>
              <a:t>This</a:t>
            </a:r>
            <a:r>
              <a:rPr lang="zh-CN" altLang="en-US" sz="2400"/>
              <a:t> </a:t>
            </a:r>
            <a:r>
              <a:rPr lang="en-US" altLang="zh-CN" sz="2400"/>
              <a:t>also</a:t>
            </a:r>
            <a:r>
              <a:rPr lang="zh-CN" altLang="en-US" sz="2400"/>
              <a:t> </a:t>
            </a:r>
            <a:r>
              <a:rPr lang="en-US" altLang="zh-CN" sz="2400"/>
              <a:t>applies</a:t>
            </a:r>
            <a:r>
              <a:rPr lang="zh-CN" altLang="en-US" sz="2400"/>
              <a:t> </a:t>
            </a:r>
            <a:r>
              <a:rPr lang="en-US" altLang="zh-CN" sz="2400"/>
              <a:t>to</a:t>
            </a:r>
            <a:r>
              <a:rPr lang="zh-CN" altLang="en-US" sz="2400"/>
              <a:t> </a:t>
            </a:r>
            <a:r>
              <a:rPr lang="en-US" altLang="zh-CN" sz="2400"/>
              <a:t>the</a:t>
            </a:r>
            <a:r>
              <a:rPr lang="zh-CN" altLang="en-US" sz="2400"/>
              <a:t> </a:t>
            </a:r>
            <a:r>
              <a:rPr lang="en-US" altLang="zh-CN" sz="2400"/>
              <a:t>state-action</a:t>
            </a:r>
            <a:r>
              <a:rPr lang="zh-CN" altLang="en-US" sz="2400"/>
              <a:t> </a:t>
            </a:r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function</a:t>
            </a:r>
            <a:r>
              <a:rPr lang="zh-CN" altLang="en-US" sz="2400"/>
              <a:t> </a:t>
            </a:r>
            <a:r>
              <a:rPr lang="en-US" altLang="zh-CN" sz="2400"/>
              <a:t>(Q</a:t>
            </a:r>
            <a:r>
              <a:rPr lang="zh-CN" altLang="en-US" sz="2400"/>
              <a:t> </a:t>
            </a:r>
            <a:r>
              <a:rPr lang="en-US" altLang="zh-CN" sz="2400"/>
              <a:t>function)</a:t>
            </a:r>
            <a:endParaRPr sz="24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7A8614-E6E8-6897-9993-CC6E6AB6A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495" y="4398669"/>
            <a:ext cx="62865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6759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FD6F28-31CD-0A19-FC55-BE6D78371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0" y="2088147"/>
            <a:ext cx="7772400" cy="32405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C3E084-56D0-CFFE-A067-C23EF5D6E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846" y="3856863"/>
            <a:ext cx="4699000" cy="4953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8C3CBB7-66D1-0E2D-D2FA-26B0A6675564}"/>
              </a:ext>
            </a:extLst>
          </p:cNvPr>
          <p:cNvCxnSpPr/>
          <p:nvPr/>
        </p:nvCxnSpPr>
        <p:spPr>
          <a:xfrm>
            <a:off x="2472267" y="4478867"/>
            <a:ext cx="4817533" cy="0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B1DCB61-E25F-1387-C09C-C73E4E730A03}"/>
              </a:ext>
            </a:extLst>
          </p:cNvPr>
          <p:cNvCxnSpPr/>
          <p:nvPr/>
        </p:nvCxnSpPr>
        <p:spPr>
          <a:xfrm>
            <a:off x="2472266" y="4546600"/>
            <a:ext cx="4817533" cy="0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F0808E14-B87B-1C11-B91C-A3C4FBA73F6C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Dynamic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programming: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7388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FCE82-B46E-1DC2-4CEB-A908B8053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FA8CA-8FC5-53CB-AB1C-787C8989B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Summary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0F646-4BEF-973B-3F7F-D328CACC0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Markov</a:t>
            </a:r>
            <a:r>
              <a:rPr lang="zh-CN" altLang="en-US" sz="2400"/>
              <a:t> </a:t>
            </a:r>
            <a:r>
              <a:rPr lang="en-US" altLang="zh-CN" sz="2400"/>
              <a:t>Decision</a:t>
            </a:r>
            <a:r>
              <a:rPr lang="zh-CN" altLang="en-US" sz="2400"/>
              <a:t> </a:t>
            </a:r>
            <a:r>
              <a:rPr lang="en-US" altLang="zh-CN" sz="2400"/>
              <a:t>Process</a:t>
            </a:r>
            <a:r>
              <a:rPr lang="zh-CN" altLang="en-US" sz="2400"/>
              <a:t> </a:t>
            </a:r>
            <a:r>
              <a:rPr lang="en-US" altLang="zh-CN" sz="2400"/>
              <a:t>(MDP)</a:t>
            </a:r>
          </a:p>
          <a:p>
            <a:pPr lvl="1"/>
            <a:r>
              <a:rPr lang="en-US" altLang="zh-CN" sz="1800"/>
              <a:t>State,</a:t>
            </a:r>
            <a:r>
              <a:rPr lang="zh-CN" altLang="en-US" sz="1800"/>
              <a:t> </a:t>
            </a:r>
            <a:r>
              <a:rPr lang="en-US" altLang="zh-CN" sz="1800"/>
              <a:t>action,</a:t>
            </a:r>
            <a:r>
              <a:rPr lang="zh-CN" altLang="en-US" sz="1800"/>
              <a:t> </a:t>
            </a:r>
            <a:r>
              <a:rPr lang="en-US" altLang="zh-CN" sz="1800"/>
              <a:t>reward,</a:t>
            </a:r>
            <a:r>
              <a:rPr lang="zh-CN" altLang="en-US" sz="1800"/>
              <a:t> </a:t>
            </a:r>
            <a:r>
              <a:rPr lang="en-US" altLang="zh-CN" sz="1800"/>
              <a:t>transition</a:t>
            </a:r>
          </a:p>
          <a:p>
            <a:endParaRPr lang="en-US" altLang="zh-CN" sz="2400"/>
          </a:p>
          <a:p>
            <a:r>
              <a:rPr lang="en-US" altLang="zh-CN" sz="2400"/>
              <a:t>Decision</a:t>
            </a:r>
            <a:r>
              <a:rPr lang="zh-CN" altLang="en-US" sz="2400"/>
              <a:t> </a:t>
            </a:r>
            <a:r>
              <a:rPr lang="en-US" altLang="zh-CN" sz="2400"/>
              <a:t>making</a:t>
            </a:r>
            <a:r>
              <a:rPr lang="zh-CN" altLang="en-US" sz="2400"/>
              <a:t> </a:t>
            </a:r>
            <a:r>
              <a:rPr lang="en-US" altLang="zh-CN" sz="2400"/>
              <a:t>on</a:t>
            </a:r>
            <a:r>
              <a:rPr lang="zh-CN" altLang="en-US" sz="2400"/>
              <a:t> </a:t>
            </a:r>
            <a:r>
              <a:rPr lang="en-US" altLang="zh-CN" sz="2400"/>
              <a:t>MDP</a:t>
            </a:r>
          </a:p>
          <a:p>
            <a:pPr lvl="1"/>
            <a:r>
              <a:rPr lang="en-US" altLang="zh-CN" sz="1800"/>
              <a:t>Goal,</a:t>
            </a:r>
            <a:r>
              <a:rPr lang="zh-CN" altLang="en-US" sz="1800"/>
              <a:t> </a:t>
            </a:r>
            <a:r>
              <a:rPr lang="en-US" altLang="zh-CN" sz="1800"/>
              <a:t>value,</a:t>
            </a:r>
            <a:r>
              <a:rPr lang="zh-CN" altLang="en-US" sz="1800"/>
              <a:t> </a:t>
            </a:r>
            <a:r>
              <a:rPr lang="en-US" altLang="zh-CN" sz="1800"/>
              <a:t>Q</a:t>
            </a:r>
            <a:r>
              <a:rPr lang="zh-CN" altLang="en-US" sz="1800"/>
              <a:t> </a:t>
            </a:r>
            <a:r>
              <a:rPr lang="en-US" altLang="zh-CN" sz="1800"/>
              <a:t>value,</a:t>
            </a:r>
            <a:r>
              <a:rPr lang="zh-CN" altLang="en-US" sz="1800"/>
              <a:t> </a:t>
            </a:r>
            <a:r>
              <a:rPr lang="en-US" altLang="zh-CN" sz="1800"/>
              <a:t>poilcy</a:t>
            </a:r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evaluation</a:t>
            </a:r>
          </a:p>
          <a:p>
            <a:pPr lvl="1"/>
            <a:r>
              <a:rPr lang="en-US" altLang="zh-CN" sz="2000"/>
              <a:t>Bellman</a:t>
            </a:r>
            <a:r>
              <a:rPr lang="zh-CN" altLang="en-US" sz="2000"/>
              <a:t> </a:t>
            </a:r>
            <a:r>
              <a:rPr lang="en-US" altLang="zh-CN" sz="2000"/>
              <a:t>equation</a:t>
            </a:r>
          </a:p>
          <a:p>
            <a:pPr lvl="1"/>
            <a:r>
              <a:rPr lang="en-US" altLang="zh-CN" sz="2000"/>
              <a:t>Policy</a:t>
            </a:r>
            <a:r>
              <a:rPr lang="zh-CN" altLang="en-US" sz="2000"/>
              <a:t> </a:t>
            </a:r>
            <a:r>
              <a:rPr lang="en-US" altLang="zh-CN" sz="2000"/>
              <a:t>evaluation</a:t>
            </a:r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840B6-D018-E33E-D970-DDDC91332D82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191529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400" b="1"/>
              <a:t>Practice</a:t>
            </a:r>
            <a:r>
              <a:rPr lang="zh-CN" altLang="en-US" sz="2400" b="1"/>
              <a:t> </a:t>
            </a:r>
            <a:br>
              <a:rPr lang="en-US" altLang="zh-CN" sz="2400" b="1"/>
            </a:br>
            <a:br>
              <a:rPr lang="en-US" altLang="zh-CN" sz="2400" b="1"/>
            </a:br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evaluaton</a:t>
            </a:r>
          </a:p>
          <a:p>
            <a:endParaRPr lang="en-US" sz="24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5077E5B-8151-72C9-1CC6-400F748F5C94}"/>
              </a:ext>
            </a:extLst>
          </p:cNvPr>
          <p:cNvSpPr txBox="1">
            <a:spLocks/>
          </p:cNvSpPr>
          <p:nvPr/>
        </p:nvSpPr>
        <p:spPr>
          <a:xfrm>
            <a:off x="6850556" y="4044100"/>
            <a:ext cx="4500822" cy="203850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400" b="1"/>
              <a:t>Take-home</a:t>
            </a:r>
            <a:r>
              <a:rPr lang="zh-CN" altLang="en-US" sz="2400" b="1"/>
              <a:t> </a:t>
            </a:r>
            <a:r>
              <a:rPr lang="en-US" altLang="zh-CN" sz="2400" b="1"/>
              <a:t>Practice</a:t>
            </a:r>
            <a:r>
              <a:rPr lang="zh-CN" altLang="en-US" sz="2400" b="1"/>
              <a:t> </a:t>
            </a:r>
            <a:br>
              <a:rPr lang="en-US" altLang="zh-CN" sz="2400" b="1"/>
            </a:br>
            <a:endParaRPr lang="en-US" altLang="zh-CN" sz="2400" b="1"/>
          </a:p>
          <a:p>
            <a:r>
              <a:rPr lang="en-US" altLang="zh-CN" sz="2000"/>
              <a:t>Frame</a:t>
            </a:r>
            <a:r>
              <a:rPr lang="zh-CN" altLang="en-US" sz="2000"/>
              <a:t> </a:t>
            </a:r>
            <a:r>
              <a:rPr lang="en-US" altLang="zh-CN" sz="2000"/>
              <a:t>the</a:t>
            </a:r>
            <a:r>
              <a:rPr lang="zh-CN" altLang="en-US" sz="2000"/>
              <a:t> </a:t>
            </a:r>
            <a:r>
              <a:rPr lang="en-US" altLang="zh-CN" sz="2000"/>
              <a:t>two-stage</a:t>
            </a:r>
            <a:r>
              <a:rPr lang="zh-CN" altLang="en-US" sz="2000"/>
              <a:t> </a:t>
            </a:r>
            <a:r>
              <a:rPr lang="en-US" altLang="zh-CN" sz="2000"/>
              <a:t>task</a:t>
            </a:r>
            <a:r>
              <a:rPr lang="zh-CN" altLang="en-US" sz="2000"/>
              <a:t> </a:t>
            </a:r>
            <a:r>
              <a:rPr lang="en-US" altLang="zh-CN" sz="2000"/>
              <a:t>as</a:t>
            </a:r>
            <a:r>
              <a:rPr lang="zh-CN" altLang="en-US" sz="2000"/>
              <a:t> </a:t>
            </a:r>
            <a:r>
              <a:rPr lang="en-US" altLang="zh-CN" sz="2000"/>
              <a:t>a</a:t>
            </a:r>
            <a:r>
              <a:rPr lang="zh-CN" altLang="en-US" sz="2000"/>
              <a:t> </a:t>
            </a:r>
            <a:r>
              <a:rPr lang="en-US" altLang="zh-CN" sz="2000"/>
              <a:t>MDP</a:t>
            </a:r>
          </a:p>
          <a:p>
            <a:r>
              <a:rPr lang="en-US" altLang="zh-CN" sz="2000"/>
              <a:t>Derive</a:t>
            </a:r>
            <a:r>
              <a:rPr lang="zh-CN" altLang="en-US" sz="2000"/>
              <a:t> </a:t>
            </a:r>
            <a:r>
              <a:rPr lang="en-US" altLang="zh-CN" sz="2000"/>
              <a:t>the</a:t>
            </a:r>
            <a:r>
              <a:rPr lang="zh-CN" altLang="en-US" sz="2000"/>
              <a:t> </a:t>
            </a:r>
            <a:r>
              <a:rPr lang="en-US" altLang="zh-CN" sz="2000"/>
              <a:t>Bellman</a:t>
            </a:r>
            <a:r>
              <a:rPr lang="zh-CN" altLang="en-US" sz="2000"/>
              <a:t> </a:t>
            </a:r>
            <a:r>
              <a:rPr lang="en-US" altLang="zh-CN" sz="2000"/>
              <a:t>equation</a:t>
            </a:r>
            <a:r>
              <a:rPr lang="zh-CN" altLang="en-US" sz="2000"/>
              <a:t> </a:t>
            </a:r>
            <a:r>
              <a:rPr lang="en-US" altLang="zh-CN" sz="2000"/>
              <a:t>for</a:t>
            </a:r>
            <a:r>
              <a:rPr lang="zh-CN" altLang="en-US" sz="2000"/>
              <a:t> </a:t>
            </a:r>
            <a:r>
              <a:rPr lang="en-US" altLang="zh-CN" sz="2000"/>
              <a:t>Q-values</a:t>
            </a:r>
            <a:r>
              <a:rPr lang="zh-CN" altLang="en-US" sz="2000"/>
              <a:t> </a:t>
            </a:r>
            <a:endParaRPr lang="en-US" altLang="zh-CN" sz="20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0628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F53CB6-30B7-957A-4D0E-52FD95C5B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292F-B37B-FE0A-FAD0-4A55A2814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692" y="0"/>
            <a:ext cx="10515600" cy="1325563"/>
          </a:xfrm>
        </p:spPr>
        <p:txBody>
          <a:bodyPr/>
          <a:lstStyle/>
          <a:p>
            <a:r>
              <a:rPr lang="en-US" altLang="zh-CN" b="1"/>
              <a:t>What</a:t>
            </a:r>
            <a:r>
              <a:rPr lang="zh-CN" altLang="en-US" b="1"/>
              <a:t> </a:t>
            </a:r>
            <a:r>
              <a:rPr lang="en-US" altLang="zh-CN" b="1"/>
              <a:t>we</a:t>
            </a:r>
            <a:r>
              <a:rPr lang="zh-CN" altLang="en-US" b="1"/>
              <a:t> </a:t>
            </a:r>
            <a:r>
              <a:rPr lang="en-US" altLang="zh-CN" b="1"/>
              <a:t>might</a:t>
            </a:r>
            <a:r>
              <a:rPr lang="zh-CN" altLang="en-US" b="1"/>
              <a:t> </a:t>
            </a:r>
            <a:r>
              <a:rPr lang="en-US" altLang="zh-CN" b="1"/>
              <a:t>learn?</a:t>
            </a:r>
            <a:endParaRPr b="1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DD5414-0F88-A0E9-E69A-C1573E1A5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1065" y="1657348"/>
            <a:ext cx="7289870" cy="4753283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14000"/>
              </a:lnSpc>
              <a:spcBef>
                <a:spcPts val="2200"/>
              </a:spcBef>
            </a:pPr>
            <a:r>
              <a:rPr lang="en-US" sz="2400"/>
              <a:t>Understand that reinforcement learning extends beyond the Rescorla-Wagner model</a:t>
            </a:r>
            <a:endParaRPr lang="en-US" altLang="zh-CN" sz="2400"/>
          </a:p>
          <a:p>
            <a:pPr>
              <a:lnSpc>
                <a:spcPct val="114000"/>
              </a:lnSpc>
              <a:spcBef>
                <a:spcPts val="2200"/>
              </a:spcBef>
            </a:pPr>
            <a:r>
              <a:rPr lang="en-US" sz="2400"/>
              <a:t>Implement a classical reinforcement learning algorithm</a:t>
            </a:r>
            <a:r>
              <a:rPr lang="en-US" altLang="zh-CN" sz="2400"/>
              <a:t>s</a:t>
            </a:r>
            <a:r>
              <a:rPr lang="zh-CN" altLang="en-US" sz="2400"/>
              <a:t> </a:t>
            </a:r>
            <a:r>
              <a:rPr lang="en-US" altLang="zh-CN" sz="2400"/>
              <a:t>from</a:t>
            </a:r>
            <a:r>
              <a:rPr lang="zh-CN" altLang="en-US" sz="2400"/>
              <a:t> </a:t>
            </a:r>
            <a:r>
              <a:rPr lang="en-US" altLang="zh-CN" sz="2400"/>
              <a:t>scratch</a:t>
            </a:r>
          </a:p>
          <a:p>
            <a:pPr>
              <a:lnSpc>
                <a:spcPct val="114000"/>
              </a:lnSpc>
              <a:spcBef>
                <a:spcPts val="2200"/>
              </a:spcBef>
            </a:pPr>
            <a:r>
              <a:rPr lang="en-US" sz="2400"/>
              <a:t>Learn how to frame psychological problems</a:t>
            </a:r>
            <a:r>
              <a:rPr lang="zh-CN" altLang="en-US" sz="2400"/>
              <a:t> </a:t>
            </a:r>
            <a:r>
              <a:rPr lang="en-US" sz="2400"/>
              <a:t>within the reinforcement learning framework</a:t>
            </a:r>
            <a:endParaRPr lang="en-US" altLang="zh-CN" sz="2400"/>
          </a:p>
          <a:p>
            <a:pPr>
              <a:lnSpc>
                <a:spcPct val="114000"/>
              </a:lnSpc>
              <a:spcBef>
                <a:spcPts val="2200"/>
              </a:spcBef>
            </a:pPr>
            <a:r>
              <a:rPr lang="en-US" altLang="zh-CN" sz="2400"/>
              <a:t>Gain</a:t>
            </a:r>
            <a:r>
              <a:rPr lang="zh-CN" altLang="en-US" sz="2400"/>
              <a:t> </a:t>
            </a:r>
            <a:r>
              <a:rPr lang="en-US" altLang="zh-CN" sz="2400"/>
              <a:t>acquiantance</a:t>
            </a:r>
            <a:r>
              <a:rPr lang="zh-CN" altLang="en-US" sz="2400"/>
              <a:t> </a:t>
            </a:r>
            <a:r>
              <a:rPr lang="en-US" altLang="zh-CN" sz="2400"/>
              <a:t>with</a:t>
            </a:r>
            <a:r>
              <a:rPr lang="zh-CN" altLang="en-US" sz="2400"/>
              <a:t> </a:t>
            </a:r>
            <a:r>
              <a:rPr lang="en-US" altLang="zh-CN" sz="2400"/>
              <a:t>some</a:t>
            </a:r>
            <a:r>
              <a:rPr lang="zh-CN" altLang="en-US" sz="2400"/>
              <a:t> </a:t>
            </a:r>
            <a:r>
              <a:rPr lang="en-US" altLang="zh-CN" sz="2400"/>
              <a:t>cutting-edge</a:t>
            </a:r>
            <a:r>
              <a:rPr lang="zh-CN" altLang="en-US" sz="2400"/>
              <a:t> </a:t>
            </a:r>
            <a:r>
              <a:rPr lang="en-US" altLang="zh-CN" sz="2400"/>
              <a:t>content</a:t>
            </a:r>
            <a:r>
              <a:rPr lang="zh-CN" altLang="en-US" sz="2400"/>
              <a:t> </a:t>
            </a:r>
            <a:r>
              <a:rPr lang="en-US" altLang="zh-CN" sz="2400"/>
              <a:t>about</a:t>
            </a:r>
            <a:r>
              <a:rPr lang="zh-CN" altLang="en-US" sz="2400"/>
              <a:t> </a:t>
            </a:r>
            <a:r>
              <a:rPr lang="en-US" altLang="zh-CN" sz="2400"/>
              <a:t>planning</a:t>
            </a:r>
            <a:r>
              <a:rPr lang="zh-CN" altLang="en-US" sz="2400"/>
              <a:t> 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748697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F3178-C3CB-EB9D-FD7A-4BB5D7411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CAAA2-D9BB-9CDC-45BA-E1F23BB21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Markov</a:t>
            </a:r>
            <a:r>
              <a:rPr lang="zh-CN" altLang="en-US" sz="2400"/>
              <a:t> </a:t>
            </a:r>
            <a:r>
              <a:rPr lang="en-US" altLang="zh-CN" sz="2400"/>
              <a:t>Decision</a:t>
            </a:r>
            <a:r>
              <a:rPr lang="zh-CN" altLang="en-US" sz="2400"/>
              <a:t> </a:t>
            </a:r>
            <a:r>
              <a:rPr lang="en-US" altLang="zh-CN" sz="2400"/>
              <a:t>Process</a:t>
            </a:r>
            <a:r>
              <a:rPr lang="zh-CN" altLang="en-US" sz="2400"/>
              <a:t> </a:t>
            </a:r>
            <a:r>
              <a:rPr lang="en-US" altLang="zh-CN" sz="2400"/>
              <a:t>(MDP)</a:t>
            </a:r>
          </a:p>
          <a:p>
            <a:pPr lvl="1"/>
            <a:r>
              <a:rPr lang="en-US" altLang="zh-CN" sz="1800"/>
              <a:t>State,</a:t>
            </a:r>
            <a:r>
              <a:rPr lang="zh-CN" altLang="en-US" sz="1800"/>
              <a:t> </a:t>
            </a:r>
            <a:r>
              <a:rPr lang="en-US" altLang="zh-CN" sz="1800"/>
              <a:t>action,</a:t>
            </a:r>
            <a:r>
              <a:rPr lang="zh-CN" altLang="en-US" sz="1800"/>
              <a:t> </a:t>
            </a:r>
            <a:r>
              <a:rPr lang="en-US" altLang="zh-CN" sz="1800"/>
              <a:t>reward,</a:t>
            </a:r>
            <a:r>
              <a:rPr lang="zh-CN" altLang="en-US" sz="1800"/>
              <a:t> </a:t>
            </a:r>
            <a:r>
              <a:rPr lang="en-US" altLang="zh-CN" sz="1800"/>
              <a:t>transition</a:t>
            </a:r>
          </a:p>
          <a:p>
            <a:endParaRPr lang="en-US" altLang="zh-CN" sz="2400"/>
          </a:p>
          <a:p>
            <a:r>
              <a:rPr lang="en-US" altLang="zh-CN" sz="2400"/>
              <a:t>Decision</a:t>
            </a:r>
            <a:r>
              <a:rPr lang="zh-CN" altLang="en-US" sz="2400"/>
              <a:t> </a:t>
            </a:r>
            <a:r>
              <a:rPr lang="en-US" altLang="zh-CN" sz="2400"/>
              <a:t>making</a:t>
            </a:r>
            <a:r>
              <a:rPr lang="zh-CN" altLang="en-US" sz="2400"/>
              <a:t> </a:t>
            </a:r>
            <a:r>
              <a:rPr lang="en-US" altLang="zh-CN" sz="2400"/>
              <a:t>on</a:t>
            </a:r>
            <a:r>
              <a:rPr lang="zh-CN" altLang="en-US" sz="2400"/>
              <a:t> </a:t>
            </a:r>
            <a:r>
              <a:rPr lang="en-US" altLang="zh-CN" sz="2400"/>
              <a:t>MDP</a:t>
            </a:r>
          </a:p>
          <a:p>
            <a:pPr lvl="1"/>
            <a:r>
              <a:rPr lang="en-US" altLang="zh-CN" sz="1800"/>
              <a:t>Goal,</a:t>
            </a:r>
            <a:r>
              <a:rPr lang="zh-CN" altLang="en-US" sz="1800"/>
              <a:t> </a:t>
            </a:r>
            <a:r>
              <a:rPr lang="en-US" altLang="zh-CN" sz="1800"/>
              <a:t>value,</a:t>
            </a:r>
            <a:r>
              <a:rPr lang="zh-CN" altLang="en-US" sz="1800"/>
              <a:t> </a:t>
            </a:r>
            <a:r>
              <a:rPr lang="en-US" altLang="zh-CN" sz="1800"/>
              <a:t>poilcy,</a:t>
            </a:r>
            <a:r>
              <a:rPr lang="zh-CN" altLang="en-US" sz="1800"/>
              <a:t> </a:t>
            </a:r>
            <a:r>
              <a:rPr lang="en-US" altLang="zh-CN" sz="1800"/>
              <a:t>Q</a:t>
            </a:r>
            <a:r>
              <a:rPr lang="zh-CN" altLang="en-US" sz="1800"/>
              <a:t> </a:t>
            </a:r>
            <a:r>
              <a:rPr lang="en-US" altLang="zh-CN" sz="1800"/>
              <a:t>value</a:t>
            </a:r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evaluation</a:t>
            </a:r>
          </a:p>
          <a:p>
            <a:pPr lvl="1"/>
            <a:r>
              <a:rPr lang="en-US" altLang="zh-CN" sz="2000"/>
              <a:t>Bellman</a:t>
            </a:r>
            <a:r>
              <a:rPr lang="zh-CN" altLang="en-US" sz="2000"/>
              <a:t> </a:t>
            </a:r>
            <a:r>
              <a:rPr lang="en-US" altLang="zh-CN" sz="2000"/>
              <a:t>equation</a:t>
            </a:r>
          </a:p>
          <a:p>
            <a:pPr lvl="1"/>
            <a:r>
              <a:rPr lang="en-US" altLang="zh-CN" sz="2000"/>
              <a:t>Policy</a:t>
            </a:r>
            <a:r>
              <a:rPr lang="zh-CN" altLang="en-US" sz="2000"/>
              <a:t> </a:t>
            </a:r>
            <a:r>
              <a:rPr lang="en-US" altLang="zh-CN" sz="2000"/>
              <a:t>evaluation</a:t>
            </a:r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4040FB3-1522-22E3-4870-F7611FA1D804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240889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400" b="1"/>
              <a:t>Practice</a:t>
            </a:r>
            <a:r>
              <a:rPr lang="zh-CN" altLang="en-US" sz="2400" b="1"/>
              <a:t> </a:t>
            </a:r>
            <a:br>
              <a:rPr lang="en-US" altLang="zh-CN" sz="2400" b="1"/>
            </a:br>
            <a:br>
              <a:rPr lang="en-US" altLang="zh-CN" sz="2400" b="1"/>
            </a:br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evaluaton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731295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小倉鼠走迷宮 - YouTube">
            <a:extLst>
              <a:ext uri="{FF2B5EF4-FFF2-40B4-BE49-F238E27FC236}">
                <a16:creationId xmlns:a16="http://schemas.microsoft.com/office/drawing/2014/main" id="{4871BDDA-D637-9EC9-D22D-84EC2016C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797" y="1398823"/>
            <a:ext cx="7218405" cy="4060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2964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C1A19-CC19-AAD9-1767-2604AE5D0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642" y="0"/>
            <a:ext cx="10515600" cy="1325563"/>
          </a:xfrm>
        </p:spPr>
        <p:txBody>
          <a:bodyPr/>
          <a:lstStyle/>
          <a:p>
            <a:r>
              <a:rPr lang="en-US" altLang="zh-CN">
                <a:latin typeface="+mn-lt"/>
              </a:rPr>
              <a:t>Frozen</a:t>
            </a:r>
            <a:r>
              <a:rPr lang="zh-CN" altLang="en-US">
                <a:latin typeface="+mn-lt"/>
              </a:rPr>
              <a:t> </a:t>
            </a:r>
            <a:r>
              <a:rPr lang="en-US" altLang="zh-CN">
                <a:latin typeface="+mn-lt"/>
              </a:rPr>
              <a:t>Lake</a:t>
            </a:r>
            <a:r>
              <a:rPr lang="zh-CN" altLang="en-US">
                <a:latin typeface="+mn-lt"/>
              </a:rPr>
              <a:t> </a:t>
            </a:r>
            <a:endParaRPr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032CFD-F73E-E0E5-60AA-A50EC239D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371" y="1964608"/>
            <a:ext cx="3700071" cy="39795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564C24-EC2E-0480-9C00-94A815DC0B21}"/>
              </a:ext>
            </a:extLst>
          </p:cNvPr>
          <p:cNvSpPr txBox="1"/>
          <p:nvPr/>
        </p:nvSpPr>
        <p:spPr>
          <a:xfrm>
            <a:off x="6864990" y="1964608"/>
            <a:ext cx="355413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Reference:</a:t>
            </a:r>
            <a:endParaRPr lang="en-US"/>
          </a:p>
          <a:p>
            <a:endParaRPr lang="en-US"/>
          </a:p>
          <a:p>
            <a:r>
              <a:rPr lang="en-US"/>
              <a:t>https://github.com/udacity/deep-reinforcement-learning/blob/master/dynamic-programming/frozenlake.py</a:t>
            </a: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6B5CFA-7F19-5303-887D-201B7BA33772}"/>
              </a:ext>
            </a:extLst>
          </p:cNvPr>
          <p:cNvSpPr txBox="1"/>
          <p:nvPr/>
        </p:nvSpPr>
        <p:spPr>
          <a:xfrm>
            <a:off x="3159652" y="5944111"/>
            <a:ext cx="180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20%</a:t>
            </a:r>
            <a:r>
              <a:rPr lang="zh-CN" altLang="en-US"/>
              <a:t> </a:t>
            </a:r>
            <a:r>
              <a:rPr lang="en-US" altLang="zh-CN"/>
              <a:t>slippery</a:t>
            </a:r>
            <a:r>
              <a:rPr lang="zh-CN" altLang="en-US"/>
              <a:t> </a:t>
            </a:r>
            <a:r>
              <a:rPr lang="en-US" altLang="zh-CN"/>
              <a:t>rate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33075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564C24-EC2E-0480-9C00-94A815DC0B21}"/>
              </a:ext>
            </a:extLst>
          </p:cNvPr>
          <p:cNvSpPr txBox="1"/>
          <p:nvPr/>
        </p:nvSpPr>
        <p:spPr>
          <a:xfrm>
            <a:off x="6864990" y="1964608"/>
            <a:ext cx="355413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Reference:</a:t>
            </a:r>
            <a:endParaRPr lang="en-US"/>
          </a:p>
          <a:p>
            <a:endParaRPr lang="en-US"/>
          </a:p>
          <a:p>
            <a:r>
              <a:rPr lang="en-US"/>
              <a:t>https://github.com/udacity/deep-reinforcement-learning/blob/master/dynamic-programming/frozenlake.py</a:t>
            </a: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537B6D-2CF4-0EFD-5BB9-0EFD000EF2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228226" y="1964608"/>
            <a:ext cx="3666361" cy="397950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590AC4F-A9D4-3635-F694-3836B8F2D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642" y="0"/>
            <a:ext cx="10515600" cy="1325563"/>
          </a:xfrm>
        </p:spPr>
        <p:txBody>
          <a:bodyPr/>
          <a:lstStyle/>
          <a:p>
            <a:r>
              <a:rPr lang="en-US" altLang="zh-CN">
                <a:latin typeface="+mn-lt"/>
              </a:rPr>
              <a:t>Frozen</a:t>
            </a:r>
            <a:r>
              <a:rPr lang="zh-CN" altLang="en-US">
                <a:latin typeface="+mn-lt"/>
              </a:rPr>
              <a:t> </a:t>
            </a:r>
            <a:r>
              <a:rPr lang="en-US" altLang="zh-CN">
                <a:latin typeface="+mn-lt"/>
              </a:rPr>
              <a:t>Lake</a:t>
            </a:r>
            <a:r>
              <a:rPr lang="zh-CN" altLang="en-US">
                <a:latin typeface="+mn-lt"/>
              </a:rPr>
              <a:t> </a:t>
            </a:r>
            <a:endParaRPr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8352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032CFD-F73E-E0E5-60AA-A50EC239D1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255107" y="1964608"/>
            <a:ext cx="3612598" cy="39795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564C24-EC2E-0480-9C00-94A815DC0B21}"/>
              </a:ext>
            </a:extLst>
          </p:cNvPr>
          <p:cNvSpPr txBox="1"/>
          <p:nvPr/>
        </p:nvSpPr>
        <p:spPr>
          <a:xfrm>
            <a:off x="6864990" y="1964608"/>
            <a:ext cx="355413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Reference:</a:t>
            </a:r>
            <a:endParaRPr lang="en-US"/>
          </a:p>
          <a:p>
            <a:endParaRPr lang="en-US"/>
          </a:p>
          <a:p>
            <a:r>
              <a:rPr lang="en-US"/>
              <a:t>https://github.com/udacity/deep-reinforcement-learning/blob/master/dynamic-programming/frozenlake.py</a:t>
            </a:r>
            <a:endParaRPr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009B0C3-D5B5-0F92-0694-DA11EBF6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642" y="0"/>
            <a:ext cx="10515600" cy="1325563"/>
          </a:xfrm>
        </p:spPr>
        <p:txBody>
          <a:bodyPr/>
          <a:lstStyle/>
          <a:p>
            <a:r>
              <a:rPr lang="en-US" altLang="zh-CN">
                <a:latin typeface="+mn-lt"/>
              </a:rPr>
              <a:t>Frozen</a:t>
            </a:r>
            <a:r>
              <a:rPr lang="zh-CN" altLang="en-US">
                <a:latin typeface="+mn-lt"/>
              </a:rPr>
              <a:t> </a:t>
            </a:r>
            <a:r>
              <a:rPr lang="en-US" altLang="zh-CN">
                <a:latin typeface="+mn-lt"/>
              </a:rPr>
              <a:t>Lake</a:t>
            </a:r>
            <a:r>
              <a:rPr lang="zh-CN" altLang="en-US">
                <a:latin typeface="+mn-lt"/>
              </a:rPr>
              <a:t> </a:t>
            </a:r>
            <a:endParaRPr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74962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3010</TotalTime>
  <Words>614</Words>
  <Application>Microsoft Macintosh PowerPoint</Application>
  <PresentationFormat>Widescreen</PresentationFormat>
  <Paragraphs>170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Microsoft YaHei UI</vt:lpstr>
      <vt:lpstr>Arial</vt:lpstr>
      <vt:lpstr>Calibri</vt:lpstr>
      <vt:lpstr>Calibri Light</vt:lpstr>
      <vt:lpstr>Office Theme</vt:lpstr>
      <vt:lpstr>01 Intro to RL</vt:lpstr>
      <vt:lpstr>This tutorial is mainly contributed by…</vt:lpstr>
      <vt:lpstr>The motivation of this tutorial</vt:lpstr>
      <vt:lpstr>What we might learn?</vt:lpstr>
      <vt:lpstr>Overview</vt:lpstr>
      <vt:lpstr>PowerPoint Presentation</vt:lpstr>
      <vt:lpstr>Frozen Lake </vt:lpstr>
      <vt:lpstr>Frozen Lake </vt:lpstr>
      <vt:lpstr>Frozen Lake </vt:lpstr>
      <vt:lpstr>Markov decision process (MDP)</vt:lpstr>
      <vt:lpstr>Markov decision process (MDP)</vt:lpstr>
      <vt:lpstr>Markov decision process (MDP)</vt:lpstr>
      <vt:lpstr>Markov decision process (MDP)</vt:lpstr>
      <vt:lpstr>Markov decision process (MDP)</vt:lpstr>
      <vt:lpstr>Markov decision process (MDP)</vt:lpstr>
      <vt:lpstr>Markov decision process (MDP)</vt:lpstr>
      <vt:lpstr>Goal</vt:lpstr>
      <vt:lpstr>Goal: reward hypothesis</vt:lpstr>
      <vt:lpstr>Cumulative reward</vt:lpstr>
      <vt:lpstr>PowerPoint Presentation</vt:lpstr>
      <vt:lpstr>PowerPoint Presentation</vt:lpstr>
      <vt:lpstr>PowerPoint Presentation</vt:lpstr>
      <vt:lpstr>PowerPoint Presentation</vt:lpstr>
      <vt:lpstr>Goal: reward hypothesis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Roushi</dc:creator>
  <cp:lastModifiedBy>Zeming</cp:lastModifiedBy>
  <cp:revision>243</cp:revision>
  <dcterms:created xsi:type="dcterms:W3CDTF">2023-05-03T03:32:06Z</dcterms:created>
  <dcterms:modified xsi:type="dcterms:W3CDTF">2024-12-11T07:53:48Z</dcterms:modified>
</cp:coreProperties>
</file>

<file path=docProps/thumbnail.jpeg>
</file>